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9" r:id="rId9"/>
    <p:sldId id="262" r:id="rId10"/>
    <p:sldId id="270" r:id="rId11"/>
    <p:sldId id="263" r:id="rId12"/>
    <p:sldId id="271" r:id="rId13"/>
    <p:sldId id="272" r:id="rId14"/>
    <p:sldId id="275" r:id="rId15"/>
    <p:sldId id="273" r:id="rId16"/>
    <p:sldId id="276" r:id="rId17"/>
    <p:sldId id="277" r:id="rId18"/>
    <p:sldId id="278" r:id="rId19"/>
    <p:sldId id="279" r:id="rId20"/>
    <p:sldId id="282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나눔스퀘어라운드 Bold" panose="020B0600000101010101" pitchFamily="50" charset="-127"/>
      <p:bold r:id="rId41"/>
    </p:embeddedFont>
    <p:embeddedFont>
      <p:font typeface="나눔스퀘어라운드 Regular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In Yoon" initials="JY" lastIdx="19" clrIdx="0">
    <p:extLst>
      <p:ext uri="{19B8F6BF-5375-455C-9EA6-DF929625EA0E}">
        <p15:presenceInfo xmlns:p15="http://schemas.microsoft.com/office/powerpoint/2012/main" userId="4b3fb5e9cd3e3d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86768" autoAdjust="0"/>
  </p:normalViewPr>
  <p:slideViewPr>
    <p:cSldViewPr snapToGrid="0">
      <p:cViewPr varScale="1">
        <p:scale>
          <a:sx n="99" d="100"/>
          <a:sy n="99" d="100"/>
        </p:scale>
        <p:origin x="14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4:57:25.445" idx="1">
    <p:pos x="3266" y="1104"/>
    <p:text>#리스트를 이용한 시험성적 저장 프로그램
mid_scores = [10,20,30]
final_scores = [70,80,90]
total = (mid_scores + final_scores)
print(total);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4:57:57.528" idx="2">
    <p:pos x="6890" y="1097"/>
    <p:text>#넘파이 배열을 이용한 시험성적 저장 프로그램
import numpy as np
mid_scores = np.array([10,20,30])
final_scores = np.array([70,80,90])
total = (mid_scores + final_scores)
print(total)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5:02:01.860" idx="18">
    <p:pos x="5873" y="891"/>
    <p:text>#정규분포 난수 생성하기 평균값 0, 표준편차 1.0
import numpy as np
print("정규분포 난수 1차원배열 : ",np.random.randn(5))
print("\n정규분포 난수 2차원 배열 : \n", np.random.randn(5,4))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5:02:05.484" idx="19">
    <p:pos x="5971" y="3207"/>
    <p:text>#평균값 10, 표준편차 2로 변경
m = 10; sigma = 2
m+sigma*np.random.randn(5)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4:58:17.046" idx="3">
    <p:pos x="3052" y="2573"/>
    <p:text>grades = np.array([88, 72, 93, 94])
grades[2] #2번 요소 얻기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4:58:29.887" idx="4">
    <p:pos x="6799" y="2534"/>
    <p:text>grades = np.array([88, 72, 93, 94])
grades[1:3] #인덱스 1~3까지의 요소 출력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4:59:01.858" idx="5">
    <p:pos x="5479" y="722"/>
    <p:text>ages = np.array([18, 19, 25, 30, 28])
y = ages &gt;20 
y #결과는 부울형의 넘파이 배열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4:59:14.595" idx="6">
    <p:pos x="5867" y="2631"/>
    <p:text>ages[ages&gt;20]
 #부울형 배열을 인덱스로 하여 배열 ages에 보내기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4:59:37.484" idx="7">
    <p:pos x="6974" y="994"/>
    <p:text>#넘파이 2차원 배열 생성하기
import numpy as np
y = [[1,2,3],[4,5,6],[7,8,9]] #파이썬의 2차원 리스트
ny = np.array(y) #넘파이 2차원 배열로 호출
print(ny)
print(ny[0][2]) #인덱스[0],[2]에 있는 요소 출력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4:59:52.370" idx="8">
    <p:pos x="4832" y="1861"/>
    <p:text>#arange()함수
import numpy as np
np.arange(5) #0~4까지 넘파이 배열 생성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4:59:54.893" idx="9">
    <p:pos x="4851" y="2929"/>
    <p:text>np.arange(1,6) #시작값과 종료값 지정 1~5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5:00:11.669" idx="10">
    <p:pos x="4825" y="3764"/>
    <p:text>np.arange(1,10,2) #1~9까지 증가값 2로 배열 생성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5:00:27.849" idx="11">
    <p:pos x="5666" y="1816"/>
    <p:text>#linspace() 함수
import numpy as np
np.linspace(0,10,50) #0~10까지 균일한 간격으로 50개 생성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5:00:42.367" idx="12">
    <p:pos x="6198" y="1479"/>
    <p:text>#logspace() 함수
import numpy as np
np.logspace(0,5,10)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5:00:53.623" idx="13">
    <p:pos x="4799" y="1732"/>
    <p:text>y = np.arange(12) #1차원 배열 생성
y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5:01:00.694" idx="14">
    <p:pos x="4793" y="2579"/>
    <p:text>y.reshape(3,4) #1차원 배열을 3행 4열짜리 2차원 배열로 재생성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5:01:09.204" idx="15">
    <p:pos x="4806" y="3531"/>
    <p:text>new_array = y.reshape(6,-1) #데이터의 갯수에 맞춰서 자동으로 배열의 형태 결정
new_array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05:01:22.667" idx="16">
    <p:pos x="3311" y="1091"/>
    <p:text>#난수 생성하기
import numpy as np
np.random.seed(100) #난수 시드 결정
print("난수 5개 출력", np.random.rand(5),"\n")
print("난수 2차원 배열(크기 = 5 X 3) 출력\n", np.random.rand(5,3))</p:text>
    <p:extLst>
      <p:ext uri="{C676402C-5697-4E1C-873F-D02D1690AC5C}">
        <p15:threadingInfo xmlns:p15="http://schemas.microsoft.com/office/powerpoint/2012/main" timeZoneBias="-540"/>
      </p:ext>
    </p:extLst>
  </p:cm>
  <p:cm authorId="1" dt="2020-05-03T05:01:39.993" idx="17">
    <p:pos x="7362" y="1240"/>
    <p:text>a =10; b=20
print("10~20사이 난수 5개 :",(b-a)*np.random.rand(5)+a,"\n")
print("10~20사이 정수 난수 5개 : ", np.random.randint(10,21,size = 5))
print("\n10~20 사이에 크기가 4x7인 2차원 배열\n",np.random.randint(10,21,size=(4,7)))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97755-905D-41B4-885C-8DBDBD429CE7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764C-9EF4-4702-A285-65DB723A6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안녕하세요 인공지능의 </a:t>
            </a:r>
            <a:r>
              <a:rPr lang="en-US" altLang="ko-KR" sz="1200" dirty="0"/>
              <a:t>CHAPTER 9</a:t>
            </a:r>
            <a:r>
              <a:rPr lang="ko-KR" altLang="en-US" sz="1200" dirty="0"/>
              <a:t>의 발표를 </a:t>
            </a:r>
            <a:r>
              <a:rPr lang="ko-KR" altLang="en-US" sz="1200" dirty="0" err="1"/>
              <a:t>맡게된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윤정인입니다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기계학습의 용어입니다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23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기계학습들의 용어에 대한 풀이는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7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기계학습에는 항상 학습데이터와 테스트 데이터가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한가지 예시로 입력을 원과 사각형으로 분류하는 기계학습 시스템을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원과 사각형 레이블이 붙어있는 학습 데이터로 시스템을 학습시킵니다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 알고리즘은 입력 데이터의 특징에 따라 입력을 원과 사각형으로 분류할 수 있는 모델을 내부적으로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03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학습이 끝나게 되면 한번도 본 적이 없는 새로운 데이터로 시스템을 테스트합니다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동일한 방식으로 알파고도 이전에 진행되었던 기보들을 학습 데이터로 사용하여 새로운 수에도 대응을 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93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기계학습의 한 종류였던 지도학습에 대해 더욱 자세히 다뤄보겠습니다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지도학습은 학습을 시키는 교사가 존재하는 학습 방법이며 크게 회귀와 분류로 나눌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회귀는 주어진 입출력쌍을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 합리적인 출력 값을 예측하는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분류는 입력을 두 개 이상의 레이블로 분할하는 것 입니다</a:t>
            </a:r>
            <a:r>
              <a:rPr lang="en-US" altLang="ko-KR" dirty="0"/>
              <a:t>. </a:t>
            </a:r>
            <a:r>
              <a:rPr lang="ko-KR" altLang="en-US" dirty="0"/>
              <a:t>분류에서는 해당 모델을 학습시킬 때 레이블을 제공해야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1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회귀의 간단한 예를 들어보겠습니다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다음과같이 직선 </a:t>
            </a:r>
            <a:r>
              <a:rPr lang="en-US" altLang="ko-KR" dirty="0"/>
              <a:t>y = 10x</a:t>
            </a:r>
            <a:r>
              <a:rPr lang="ko-KR" altLang="en-US" dirty="0"/>
              <a:t>위에 있는 노란 점 등을 입력 데이터로 하여 컴퓨터를 학습시킵니다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컴퓨터는 이 직선의 방정식을 모르는 상태이지만 앞선 학습을 통하여 </a:t>
            </a:r>
            <a:r>
              <a:rPr lang="en-US" altLang="ko-KR" dirty="0"/>
              <a:t>x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를 입력하면 컴퓨터가 </a:t>
            </a:r>
            <a:r>
              <a:rPr lang="en-US" altLang="ko-KR" dirty="0"/>
              <a:t>y = 50 </a:t>
            </a:r>
            <a:r>
              <a:rPr lang="ko-KR" altLang="en-US" dirty="0"/>
              <a:t>이라는 답을 예측해낼 수 있는 것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회귀 알고리즘에는 선형모델</a:t>
            </a:r>
            <a:r>
              <a:rPr lang="en-US" altLang="ko-KR" dirty="0"/>
              <a:t>, </a:t>
            </a:r>
            <a:r>
              <a:rPr lang="ko-KR" altLang="en-US" dirty="0"/>
              <a:t>비선형 모델</a:t>
            </a:r>
            <a:r>
              <a:rPr lang="en-US" altLang="ko-KR" dirty="0"/>
              <a:t>, </a:t>
            </a:r>
            <a:r>
              <a:rPr lang="ko-KR" altLang="en-US" dirty="0"/>
              <a:t>단계적 회귀</a:t>
            </a:r>
            <a:r>
              <a:rPr lang="en-US" altLang="ko-KR" dirty="0"/>
              <a:t>, </a:t>
            </a:r>
            <a:r>
              <a:rPr lang="ko-KR" altLang="en-US" dirty="0"/>
              <a:t>신경망 등이 포함됩니다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16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분류는 입력을 </a:t>
            </a:r>
            <a:r>
              <a:rPr lang="en-US" altLang="ko-KR" dirty="0"/>
              <a:t>2</a:t>
            </a:r>
            <a:r>
              <a:rPr lang="ko-KR" altLang="en-US" dirty="0"/>
              <a:t>개 이상의 레이블로 나누는 것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분류 문제는 우리가 일상에서 가장 많이 접하는 문제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사진과 같이 정상메일과 스팸메일을 분류하는 시스템이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학습 과정에서는 </a:t>
            </a:r>
            <a:r>
              <a:rPr lang="en-US" altLang="ko-KR" dirty="0"/>
              <a:t>“</a:t>
            </a:r>
            <a:r>
              <a:rPr lang="ko-KR" altLang="en-US" dirty="0"/>
              <a:t>교사</a:t>
            </a:r>
            <a:r>
              <a:rPr lang="en-US" altLang="ko-KR" dirty="0"/>
              <a:t>”</a:t>
            </a:r>
            <a:r>
              <a:rPr lang="ko-KR" altLang="en-US" dirty="0"/>
              <a:t>가 입력의 올바른 레이블</a:t>
            </a:r>
            <a:r>
              <a:rPr lang="en-US" altLang="ko-KR" dirty="0"/>
              <a:t>(</a:t>
            </a:r>
            <a:r>
              <a:rPr lang="ko-KR" altLang="en-US" dirty="0"/>
              <a:t>스팸</a:t>
            </a:r>
            <a:r>
              <a:rPr lang="en-US" altLang="ko-KR" dirty="0"/>
              <a:t>, </a:t>
            </a:r>
            <a:r>
              <a:rPr lang="ko-KR" altLang="en-US" dirty="0" err="1"/>
              <a:t>스팸아님</a:t>
            </a:r>
            <a:r>
              <a:rPr lang="en-US" altLang="ko-KR" dirty="0"/>
              <a:t>)</a:t>
            </a:r>
            <a:r>
              <a:rPr lang="ko-KR" altLang="en-US" dirty="0"/>
              <a:t>을 알려줍니다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학습이 끝나게 되면 학습자가 한번도 보지못한 입력을 이들 레이블 중의 하나로 분류합니다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4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비지도 학습은 교사 없이 컴퓨터가 스스로 입력들을 분류하는 것을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데이터의 상관도를 분석하여 유사한 데이터를 모을 수 있으며</a:t>
            </a:r>
            <a:r>
              <a:rPr lang="en-US" altLang="ko-KR" dirty="0"/>
              <a:t>, </a:t>
            </a:r>
            <a:r>
              <a:rPr lang="ko-KR" altLang="en-US" dirty="0"/>
              <a:t>숨겨져 있던 패턴을 발견할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55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비지도 학습의 가장 대표적인 예시는 클러스터링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클러스터링이란</a:t>
            </a:r>
            <a:r>
              <a:rPr lang="ko-KR" altLang="en-US" dirty="0"/>
              <a:t> </a:t>
            </a:r>
            <a:r>
              <a:rPr lang="ko-KR" altLang="en-US" dirty="0" err="1"/>
              <a:t>데이터간의</a:t>
            </a:r>
            <a:r>
              <a:rPr lang="ko-KR" altLang="en-US" dirty="0"/>
              <a:t> 거리를 계산하여서 입력을 몇 개의 그룹으로 나누는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학습이 끝나게 되면 다음과같이 입력데이터가 분류됩니다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비지도 학습은 정답이 없는 문제를 푸는 것과 같으므로 학습이 맞게 되었는지 확인할 수는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0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CHAPTER9</a:t>
            </a:r>
            <a:r>
              <a:rPr lang="ko-KR" altLang="en-US" dirty="0"/>
              <a:t>은 기계학습에 대한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강화학습은 컴퓨터가 어떤 행동을 취할 때 마다 외부에서 처벌이나 보상이 주어집니다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컴퓨터는 이 보상을 최대화 하는 방향으로 학습을 진행시킵니다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47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강화학습은 알파고도 사용한 방법이며</a:t>
            </a:r>
            <a:r>
              <a:rPr lang="en-US" altLang="ko-KR" dirty="0"/>
              <a:t>, </a:t>
            </a:r>
            <a:r>
              <a:rPr lang="ko-KR" altLang="en-US" dirty="0"/>
              <a:t>동작원리를 예로 들면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</a:t>
            </a:r>
            <a:r>
              <a:rPr lang="ko-KR" altLang="en-US" dirty="0" err="1"/>
              <a:t>슈퍼마리오의</a:t>
            </a:r>
            <a:r>
              <a:rPr lang="ko-KR" altLang="en-US" dirty="0"/>
              <a:t> 클리어 조건은 깃발에 다다르는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이용하여 </a:t>
            </a:r>
            <a:r>
              <a:rPr lang="ko-KR" altLang="en-US" dirty="0" err="1"/>
              <a:t>플레이어블</a:t>
            </a:r>
            <a:r>
              <a:rPr lang="ko-KR" altLang="en-US" dirty="0"/>
              <a:t> 캐릭터가 깃발에 가까워질수록 보상</a:t>
            </a:r>
            <a:r>
              <a:rPr lang="en-US" altLang="ko-KR" dirty="0"/>
              <a:t>(Reward+)</a:t>
            </a:r>
            <a:r>
              <a:rPr lang="ko-KR" altLang="en-US" dirty="0"/>
              <a:t>을 주고</a:t>
            </a:r>
            <a:r>
              <a:rPr lang="en-US" altLang="ko-KR" dirty="0"/>
              <a:t>, </a:t>
            </a:r>
            <a:r>
              <a:rPr lang="ko-KR" altLang="en-US" dirty="0"/>
              <a:t>반대로 멀어질수록 처벌</a:t>
            </a:r>
            <a:r>
              <a:rPr lang="en-US" altLang="ko-KR" dirty="0"/>
              <a:t>(Reward-)</a:t>
            </a:r>
            <a:r>
              <a:rPr lang="ko-KR" altLang="en-US" dirty="0"/>
              <a:t>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강화학습에서 어려운 점은 컴퓨터가 행동을 취했다고 해서 그 결과가 즉시 나타나지 않을 수 도 있다는 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지연보상 문제라고 하며</a:t>
            </a:r>
            <a:r>
              <a:rPr lang="en-US" altLang="ko-KR" dirty="0"/>
              <a:t>, </a:t>
            </a:r>
            <a:r>
              <a:rPr lang="ko-KR" altLang="en-US" dirty="0"/>
              <a:t>지금 하는 행동이 악수가 될지</a:t>
            </a:r>
            <a:r>
              <a:rPr lang="en-US" altLang="ko-KR" dirty="0"/>
              <a:t>, </a:t>
            </a:r>
            <a:r>
              <a:rPr lang="ko-KR" altLang="en-US" dirty="0"/>
              <a:t>좋은 착수가 될지 정확하게 알 수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강화학습에서는 당장의 </a:t>
            </a:r>
            <a:r>
              <a:rPr lang="ko-KR" altLang="en-US" dirty="0" err="1"/>
              <a:t>보상값도</a:t>
            </a:r>
            <a:r>
              <a:rPr lang="ko-KR" altLang="en-US" dirty="0"/>
              <a:t> 고려해야 하지만 나중에 얻을 이익까지도 계산에 넣어야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46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기계학습은 프로그래밍 시간을 단축시킬 수 있으며</a:t>
            </a:r>
            <a:r>
              <a:rPr lang="en-US" altLang="ko-KR" dirty="0"/>
              <a:t>, </a:t>
            </a:r>
            <a:r>
              <a:rPr lang="ko-KR" altLang="en-US" dirty="0"/>
              <a:t>맞춤형 제품을 쉽게 개발할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프로그래머로 시도할 알고리즘이 떠오르지 않는 문제를 기계학습을 통해 쉽게 해결할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08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넘파이입니다</a:t>
            </a:r>
            <a:r>
              <a:rPr lang="en-US" altLang="ko-KR" dirty="0"/>
              <a:t>. </a:t>
            </a:r>
            <a:r>
              <a:rPr lang="ko-KR" altLang="en-US" dirty="0"/>
              <a:t>이에 대한 설명은 코딩문과 주석문으로 직접 </a:t>
            </a:r>
            <a:r>
              <a:rPr lang="ko-KR" altLang="en-US" dirty="0" err="1"/>
              <a:t>실습해보는것이</a:t>
            </a:r>
            <a:r>
              <a:rPr lang="ko-KR" altLang="en-US" dirty="0"/>
              <a:t> 낫다고 판단하여</a:t>
            </a:r>
            <a:r>
              <a:rPr lang="en-US" altLang="ko-KR" dirty="0"/>
              <a:t>, </a:t>
            </a:r>
            <a:r>
              <a:rPr lang="ko-KR" altLang="en-US" dirty="0"/>
              <a:t>설명을 생략하겠습니다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PPT</a:t>
            </a:r>
            <a:r>
              <a:rPr lang="ko-KR" altLang="en-US" dirty="0"/>
              <a:t>에 사용된 파이썬 소스본은 메모에 </a:t>
            </a:r>
            <a:r>
              <a:rPr lang="ko-KR" altLang="en-US" dirty="0" err="1"/>
              <a:t>첨부되어있습니다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84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파이썬을</a:t>
            </a:r>
            <a:r>
              <a:rPr lang="ko-KR" altLang="en-US" dirty="0"/>
              <a:t> 위한 행렬</a:t>
            </a:r>
            <a:r>
              <a:rPr lang="en-US" altLang="ko-KR" dirty="0"/>
              <a:t>(matrix)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다차원 행렬을 지원하며 행렬을 처리하는 높은 수준의 함수들을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배열의 각 요소는 </a:t>
            </a:r>
            <a:r>
              <a:rPr lang="en-US" altLang="ko-KR" dirty="0"/>
              <a:t>index</a:t>
            </a:r>
            <a:r>
              <a:rPr lang="ko-KR" altLang="en-US" dirty="0"/>
              <a:t>라고 불리는 정수들로 참조되고</a:t>
            </a:r>
            <a:r>
              <a:rPr lang="en-US" altLang="ko-KR" dirty="0"/>
              <a:t>, </a:t>
            </a:r>
            <a:r>
              <a:rPr lang="ko-KR" altLang="en-US" dirty="0"/>
              <a:t>차원은 축</a:t>
            </a:r>
            <a:r>
              <a:rPr lang="en-US" altLang="ko-KR" dirty="0"/>
              <a:t>(axe)</a:t>
            </a:r>
            <a:r>
              <a:rPr lang="ko-KR" altLang="en-US" dirty="0"/>
              <a:t>라고도 불립니다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6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파이썬의</a:t>
            </a:r>
            <a:r>
              <a:rPr lang="ko-KR" altLang="en-US" dirty="0"/>
              <a:t> 기본 리스트와 넘파이 배열의 차이점은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다음과 같은 시험성적 저장 프로그램이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리스트를 이용해 중간고사 성적과 기말고사 성적을 더하여 출력한다면 </a:t>
            </a:r>
            <a:r>
              <a:rPr lang="en-US" altLang="ko-KR" dirty="0"/>
              <a:t>2</a:t>
            </a:r>
            <a:r>
              <a:rPr lang="ko-KR" altLang="en-US" dirty="0"/>
              <a:t>개의 리스트를 합한 형태로 출력되고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넘파이 배열을 이용하여 성적들을 더하여 출력한다면 각각의 배열에 대응되는 값이 더해져서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넘파이 배열은 배열과 </a:t>
            </a:r>
            <a:r>
              <a:rPr lang="ko-KR" altLang="en-US" dirty="0" err="1"/>
              <a:t>배열간에</a:t>
            </a:r>
            <a:r>
              <a:rPr lang="ko-KR" altLang="en-US" dirty="0"/>
              <a:t> 수학적인 연산을 적용할 수 있으며</a:t>
            </a:r>
            <a:r>
              <a:rPr lang="en-US" altLang="ko-KR" dirty="0"/>
              <a:t>, C</a:t>
            </a:r>
            <a:r>
              <a:rPr lang="ko-KR" altLang="en-US" dirty="0"/>
              <a:t>언어에 기초를 두고 있어서 파이썬 리스트보다 훨씬 빠르다는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5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다음과 같이 성적이 저장된 </a:t>
            </a:r>
            <a:r>
              <a:rPr lang="en-US" altLang="ko-KR" dirty="0"/>
              <a:t>1</a:t>
            </a:r>
            <a:r>
              <a:rPr lang="ko-KR" altLang="en-US" dirty="0"/>
              <a:t>차원 배열에서 요소들을 꺼내는 방법을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인덱싱은 특정한 요소를 얻는 방법이며</a:t>
            </a:r>
            <a:r>
              <a:rPr lang="en-US" altLang="ko-KR" dirty="0"/>
              <a:t>, </a:t>
            </a:r>
            <a:r>
              <a:rPr lang="ko-KR" altLang="en-US" dirty="0"/>
              <a:t>다음과 같이 구현하여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슬라이싱은</a:t>
            </a:r>
            <a:r>
              <a:rPr lang="ko-KR" altLang="en-US" dirty="0"/>
              <a:t> 요소 집합을 선택하는 방법으로 원하는 구간의 요소를 </a:t>
            </a:r>
            <a:r>
              <a:rPr lang="ko-KR" altLang="en-US" dirty="0" err="1"/>
              <a:t>인덱스값을</a:t>
            </a:r>
            <a:r>
              <a:rPr lang="ko-KR" altLang="en-US" dirty="0"/>
              <a:t> 통해 얻어올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50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논리적인 인덱싱은 어떤 조건을 주어서 배열에서 원하는 값을 추려내는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들어서 사람들의 나이가 저장된 넘파이 배열이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Ages</a:t>
            </a:r>
            <a:r>
              <a:rPr lang="ko-KR" altLang="en-US" dirty="0"/>
              <a:t>에서 </a:t>
            </a:r>
            <a:r>
              <a:rPr lang="en-US" altLang="ko-KR" dirty="0"/>
              <a:t>20</a:t>
            </a:r>
            <a:r>
              <a:rPr lang="ko-KR" altLang="en-US" dirty="0"/>
              <a:t>살 이상인 사람만 고르고 싶다면 다음과 같은 조건식을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결과는 부울형의 넘파이 배열이 되고</a:t>
            </a:r>
            <a:r>
              <a:rPr lang="en-US" altLang="ko-KR" dirty="0"/>
              <a:t>, </a:t>
            </a:r>
            <a:r>
              <a:rPr lang="ko-KR" altLang="en-US" dirty="0"/>
              <a:t>값이 </a:t>
            </a:r>
            <a:r>
              <a:rPr lang="en-US" altLang="ko-KR" dirty="0"/>
              <a:t>20</a:t>
            </a:r>
            <a:r>
              <a:rPr lang="ko-KR" altLang="en-US" dirty="0"/>
              <a:t>보다 큰 요소들은</a:t>
            </a:r>
            <a:r>
              <a:rPr lang="en-US" altLang="ko-KR" dirty="0"/>
              <a:t> True, 20</a:t>
            </a:r>
            <a:r>
              <a:rPr lang="ko-KR" altLang="en-US" dirty="0"/>
              <a:t>보다 작은 요소들은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살 이상인 실제 요소들을 </a:t>
            </a:r>
            <a:r>
              <a:rPr lang="ko-KR" altLang="en-US" dirty="0" err="1"/>
              <a:t>알고싶다면</a:t>
            </a:r>
            <a:r>
              <a:rPr lang="ko-KR" altLang="en-US" dirty="0"/>
              <a:t> 다음과같이 </a:t>
            </a:r>
            <a:r>
              <a:rPr lang="ko-KR" altLang="en-US" dirty="0" err="1"/>
              <a:t>부울형</a:t>
            </a:r>
            <a:r>
              <a:rPr lang="ko-KR" altLang="en-US" dirty="0"/>
              <a:t> 배열을 인덱스로 하여 배열 </a:t>
            </a:r>
            <a:r>
              <a:rPr lang="en-US" altLang="ko-KR" dirty="0"/>
              <a:t>ages</a:t>
            </a:r>
            <a:r>
              <a:rPr lang="ko-KR" altLang="en-US" dirty="0"/>
              <a:t>에 보내어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33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이용하면 </a:t>
            </a:r>
            <a:r>
              <a:rPr lang="en-US" altLang="ko-KR" dirty="0"/>
              <a:t>2</a:t>
            </a:r>
            <a:r>
              <a:rPr lang="ko-KR" altLang="en-US" dirty="0"/>
              <a:t>차원 배열도 쉽게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예제는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리스트를 생성하여 </a:t>
            </a:r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배열로 변경하여 특정 요소의 값을 얻어오는 프로그램입니다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배열은 다음과같이 생성할 수 있으며 특정한 위치에 있는 요소의 접근은 인덱싱을 통하여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25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Arange</a:t>
            </a:r>
            <a:r>
              <a:rPr lang="ko-KR" altLang="en-US" dirty="0"/>
              <a:t>함수를 하면 특정한 범위의 정수를 가지는 넘파이 배열을 생성할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1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79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Linspace</a:t>
            </a:r>
            <a:r>
              <a:rPr lang="en-US" altLang="ko-KR" dirty="0"/>
              <a:t>()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시작값부터</a:t>
            </a:r>
            <a:r>
              <a:rPr lang="ko-KR" altLang="en-US" dirty="0"/>
              <a:t> </a:t>
            </a:r>
            <a:r>
              <a:rPr lang="ko-KR" altLang="en-US" dirty="0" err="1"/>
              <a:t>종료값까지</a:t>
            </a:r>
            <a:r>
              <a:rPr lang="ko-KR" altLang="en-US" dirty="0"/>
              <a:t> 균일한 간격으로 지정된 개수만큼의 배열을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예시에서는 </a:t>
            </a:r>
            <a:r>
              <a:rPr lang="en-US" altLang="ko-KR" dirty="0"/>
              <a:t>0~10</a:t>
            </a:r>
            <a:r>
              <a:rPr lang="ko-KR" altLang="en-US" dirty="0"/>
              <a:t>까지 균일한 간격으로 수를 </a:t>
            </a:r>
            <a:r>
              <a:rPr lang="en-US" altLang="ko-KR" dirty="0"/>
              <a:t>50</a:t>
            </a:r>
            <a:r>
              <a:rPr lang="ko-KR" altLang="en-US" dirty="0"/>
              <a:t>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24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Logspace</a:t>
            </a:r>
            <a:r>
              <a:rPr lang="ko-KR" altLang="en-US" dirty="0"/>
              <a:t>함수는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승부터 </a:t>
            </a:r>
            <a:r>
              <a:rPr lang="en-US" altLang="ko-KR" dirty="0"/>
              <a:t>y</a:t>
            </a:r>
            <a:r>
              <a:rPr lang="ko-KR" altLang="en-US" dirty="0"/>
              <a:t>승까지 </a:t>
            </a:r>
            <a:r>
              <a:rPr lang="en-US" altLang="ko-KR" dirty="0"/>
              <a:t>n</a:t>
            </a:r>
            <a:r>
              <a:rPr lang="ko-KR" altLang="en-US" dirty="0"/>
              <a:t>개의 수들을 생성하는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예시에서는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0</a:t>
            </a:r>
            <a:r>
              <a:rPr lang="ko-KR" altLang="en-US" dirty="0"/>
              <a:t>승부터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승까지 </a:t>
            </a:r>
            <a:r>
              <a:rPr lang="en-US" altLang="ko-KR" dirty="0"/>
              <a:t>10</a:t>
            </a:r>
            <a:r>
              <a:rPr lang="ko-KR" altLang="en-US" dirty="0"/>
              <a:t>개의 수를 생성하였습니다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46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함수는 데이터의 개수는 유지한 채로 배열의 차원과 형태를 변경하는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3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제가 발표할 분량은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발표자 </a:t>
            </a:r>
            <a:r>
              <a:rPr lang="ko-KR" altLang="en-US" dirty="0" err="1"/>
              <a:t>윤정인이었습니다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8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기계학습은 인공지능의 한 분야로</a:t>
            </a:r>
            <a:r>
              <a:rPr lang="en-US" altLang="ko-KR" dirty="0"/>
              <a:t>, </a:t>
            </a:r>
            <a:r>
              <a:rPr lang="ko-KR" altLang="en-US" dirty="0"/>
              <a:t>컴퓨터에 학습 기능을 부여하기 위한 </a:t>
            </a:r>
            <a:r>
              <a:rPr lang="ko-KR" altLang="en-US" dirty="0" err="1"/>
              <a:t>연구분야입니다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패턴 인식 및 계산 학습 이론에서 진화한 기계학습은 데이터를 컴퓨터가 학습하는 알고리즘을 연구합니다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학습 데이터가 많아지면 알고리즘 성능이 향상됩니다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1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익히 들어왔던 인공지능</a:t>
            </a:r>
            <a:r>
              <a:rPr lang="en-US" altLang="ko-KR" dirty="0"/>
              <a:t>, </a:t>
            </a:r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/>
              <a:t>딥러닝의 관계는 다음 사진과 같이 서로에게 영향을 주는 포함 관계를 이루고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인공지능의 한 분야가 기계학습이라고 할 수 있고 기계학습 중에서 하나의 알고리즘이 </a:t>
            </a:r>
            <a:r>
              <a:rPr lang="ko-KR" altLang="en-US" dirty="0" err="1"/>
              <a:t>딥러닝이라고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4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기계학습은 문제에서 나타날 수 있는 경우의 수가 너무 많아서 명시적 알고리즘을 설계하고 프로그래밍 하는 것이 어렵거나 불가능한 경우에 주로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기계학습의 응용 분야는 다음과 같이 다양하게 사용되고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8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기계학습은 퍼셉트론 에서부터 다음과 같이 발전하여 우리 실생활에 많은 분야로 응용되고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기계학습의 종류입니다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9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기계학습의 종류에는 </a:t>
            </a:r>
            <a:r>
              <a:rPr lang="en-US" altLang="ko-KR" dirty="0"/>
              <a:t>“</a:t>
            </a:r>
            <a:r>
              <a:rPr lang="ko-KR" altLang="en-US" dirty="0"/>
              <a:t>교사</a:t>
            </a:r>
            <a:r>
              <a:rPr lang="en-US" altLang="ko-KR" dirty="0"/>
              <a:t>”</a:t>
            </a:r>
            <a:r>
              <a:rPr lang="ko-KR" altLang="en-US" dirty="0"/>
              <a:t>의 존재 여부에 따라 크게 지도학습과 비지도 학습으로 나누어집니다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자세한 설명은 다 다음 순서에서 다루도록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7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A3144-7A56-4850-A927-9F2746DEA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BBD90-69BE-4FE6-9179-6000768F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EF6C5-A6CB-41BB-A2DD-4922087C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64C9D-7BC4-4F67-A7AC-EA42D141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8333-7193-4BC7-BA14-F746F909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8EB1C-0699-4FA3-913A-859DA3DE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11093-821E-4C63-B545-6C672CEE1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38C87-551E-4BBC-B70B-D42DBD7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8ABB-3C46-45A0-8895-6AD9AD86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06D03-1D14-4DAF-8137-673F1E2E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3E54D2-3815-4B77-92E4-21982E501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5D03D-C3E7-423A-AE80-902D73D7B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65F08-AAE2-4A33-8F93-878D7867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70C1-E377-47C1-A1E3-5F40C68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34869-D6FB-48C4-BF12-1D28ACE7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0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D13AF-8CFB-41B7-B9C6-674637CF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7F78-1D9A-46BB-BFD1-16AD119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A7FA-E456-42CC-A689-B8E5E3C1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F1F6-3EC6-4157-A072-08313C6F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9D11C-75DE-4BB1-B24D-B62224AE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D641D-AF72-499A-9798-B475A00C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316335-F81F-43FB-9531-5E65A7FCA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82E2-3702-4E0D-9692-69F7316A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0B2D-12B1-41A6-893B-965D5E7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F471A-7CFD-472D-8002-E6A3E6B3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3CAB-2290-44C1-8401-FE94855D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F11F-D840-4339-8783-AE24272EF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E4B22-A48A-463C-896C-D281842F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7C095-AF03-4AB6-BF0A-3C50347C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484EB-44A7-4A18-BD9F-46ECA975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441E0-DB9E-44D5-97D0-97AD8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E671-4E5C-4C98-9048-776233C0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F5BF-F7D7-4153-B307-48B9A24D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FA11C-D243-4238-8C89-C6C50DFB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CAB4A3-5EA3-4713-B5A4-174AAB5C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6464C-1B0C-462D-80B4-F65BE81EC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BB443-DADA-46AE-BA67-1C4EE4ED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DB4942-5E8A-414F-B06D-C0B47E62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FDC6D-7B7B-4E4A-ACF7-D918EAF1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97EF-3F97-46AD-8F83-6B0DE5AA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988C7-89C0-471B-826C-A309C599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759C4-F03B-44DD-9F9A-0CA01D06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EBCB40-DAC4-4189-917C-8EF20B3A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0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75727B-C1E9-4BF4-ADDE-C98E68F5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3675E-0F18-4038-AA0F-FF654930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BA4BC-C5B8-431D-A5CC-3C6E3D67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F148-1959-40C3-A1F6-2E90CDB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AEEE2-2ACE-4585-880E-5E9EA35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DE8EC-C40F-46AB-B113-5FC197E5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3F6D8-067D-4867-AB62-8C2CADA5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462AE-4EB9-40F7-8557-8427E0AB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2A6E-541B-4BBA-9912-19DE79A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E0DB-36D2-402C-BA48-45BE0664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617C5-5857-4A8D-BFC9-5BCB8634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7B9AF-162D-4151-A9C6-EFE7E21B0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D7F54-BFE6-4DFB-BD36-71CA1688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9AAE5-B643-4CD4-BCEC-500A3995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F10E6-20C1-4989-B128-2E3F1D81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CAB746-062C-40EC-80AC-2AE52F60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CEE67-C76E-4385-A104-A372DA1E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67F61-7CEC-41B0-B609-0FA76AC57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3568-5C0C-4E0F-810A-5B986B60A1FC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7068F-1C67-4268-A053-3007D786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8E124-E316-45F6-BFBC-46DFA9F4B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6.m4a"/><Relationship Id="rId7" Type="http://schemas.openxmlformats.org/officeDocument/2006/relationships/image" Target="../media/image11.png"/><Relationship Id="rId2" Type="http://schemas.microsoft.com/office/2007/relationships/media" Target="../media/media16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s://bioinformaticsandme.tistory.com/131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2.m4a"/><Relationship Id="rId7" Type="http://schemas.openxmlformats.org/officeDocument/2006/relationships/image" Target="../media/image20.png"/><Relationship Id="rId2" Type="http://schemas.microsoft.com/office/2007/relationships/media" Target="../media/media22.m4a"/><Relationship Id="rId1" Type="http://schemas.openxmlformats.org/officeDocument/2006/relationships/tags" Target="../tags/tag3.xml"/><Relationship Id="rId6" Type="http://schemas.openxmlformats.org/officeDocument/2006/relationships/image" Target="../media/image19.gif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://www.tcpschool.com/deep2018/deep2018_ai_vs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98D4505-4FC2-4BF7-B63B-BD4EDB554D93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FD9B117-3E35-4176-97C7-F72A981C10D1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665AA-9906-4C25-B7E5-0D16356E24FC}"/>
              </a:ext>
            </a:extLst>
          </p:cNvPr>
          <p:cNvSpPr txBox="1"/>
          <p:nvPr/>
        </p:nvSpPr>
        <p:spPr>
          <a:xfrm>
            <a:off x="4400669" y="2447473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F43C0-8737-4ED8-B6D7-9249E65E6509}"/>
              </a:ext>
            </a:extLst>
          </p:cNvPr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 9 –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9185-1798-4BA7-A77D-07D7B3183D17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129078A-FE6E-4E04-B3FC-1ED456C50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7352B36C-C0EE-42C8-B833-E9B0053F1CAC}"/>
              </a:ext>
            </a:extLst>
          </p:cNvPr>
          <p:cNvSpPr txBox="1"/>
          <p:nvPr/>
        </p:nvSpPr>
        <p:spPr>
          <a:xfrm>
            <a:off x="10811493" y="374519"/>
            <a:ext cx="10679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[8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발표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6D52B-30C6-49E1-8A3B-AEEB09DECAEE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858327-6B6D-42D9-BFD9-275FE997942E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용어들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286F656-7E2A-4335-A430-73E0EF725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9607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용어들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D8E36-95B2-4648-A560-803586C963BF}"/>
              </a:ext>
            </a:extLst>
          </p:cNvPr>
          <p:cNvSpPr txBox="1"/>
          <p:nvPr/>
        </p:nvSpPr>
        <p:spPr>
          <a:xfrm>
            <a:off x="282833" y="931294"/>
            <a:ext cx="167796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(Feature)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DD39-5949-4B52-A78E-6B6C874FBE8E}"/>
              </a:ext>
            </a:extLst>
          </p:cNvPr>
          <p:cNvSpPr txBox="1"/>
          <p:nvPr/>
        </p:nvSpPr>
        <p:spPr>
          <a:xfrm>
            <a:off x="465155" y="1408380"/>
            <a:ext cx="4838184" cy="1790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모델에게 공급하는 입력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간단한 경우는 입력 자체가 특징이 됨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이메일에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검찰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이라는 문자 포함 여부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(YES or NO)</a:t>
            </a:r>
          </a:p>
          <a:p>
            <a:pPr marL="72000">
              <a:lnSpc>
                <a:spcPct val="150000"/>
              </a:lnSpc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 발신자의 도메인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문자열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2000">
              <a:lnSpc>
                <a:spcPct val="150000"/>
              </a:lnSpc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이미지로만 이루어진 이메일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(YES or NO)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5AC9E-5DC4-4E48-AC6B-EBE0FDCD04ED}"/>
              </a:ext>
            </a:extLst>
          </p:cNvPr>
          <p:cNvSpPr txBox="1"/>
          <p:nvPr/>
        </p:nvSpPr>
        <p:spPr>
          <a:xfrm>
            <a:off x="282833" y="3659974"/>
            <a:ext cx="156324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레이블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(Label)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EF716-026C-4127-8604-3145EF04176F}"/>
              </a:ext>
            </a:extLst>
          </p:cNvPr>
          <p:cNvSpPr txBox="1"/>
          <p:nvPr/>
        </p:nvSpPr>
        <p:spPr>
          <a:xfrm>
            <a:off x="465155" y="4137060"/>
            <a:ext cx="3050835" cy="1790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기계학습으로 예측하는 항목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f(X)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변수에 해당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농작물의 향후 가격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사진에 표시되는 동물의 종류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동영상의 의미 등등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7634-A5F8-4247-9018-3F6B9BF631AD}"/>
              </a:ext>
            </a:extLst>
          </p:cNvPr>
          <p:cNvSpPr txBox="1"/>
          <p:nvPr/>
        </p:nvSpPr>
        <p:spPr>
          <a:xfrm>
            <a:off x="5810633" y="931294"/>
            <a:ext cx="604653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샘플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9AD2-33D0-41DD-A459-CABB1598A68C}"/>
              </a:ext>
            </a:extLst>
          </p:cNvPr>
          <p:cNvSpPr txBox="1"/>
          <p:nvPr/>
        </p:nvSpPr>
        <p:spPr>
          <a:xfrm>
            <a:off x="5992955" y="1408380"/>
            <a:ext cx="4256293" cy="1444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학습에 주어지는 특정한 예제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f(X)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해당 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레이블이 있는 샘플과 레이블이 없는 샘플도 존재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학습을 시키려면 레이블이 있어야 함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4C317-240B-4800-BD1E-9AC5C89999AB}"/>
              </a:ext>
            </a:extLst>
          </p:cNvPr>
          <p:cNvSpPr txBox="1"/>
          <p:nvPr/>
        </p:nvSpPr>
        <p:spPr>
          <a:xfrm>
            <a:off x="5810633" y="3659974"/>
            <a:ext cx="129234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학습과 예측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7ED88-FBA3-4019-B166-F1239845FF64}"/>
              </a:ext>
            </a:extLst>
          </p:cNvPr>
          <p:cNvSpPr txBox="1"/>
          <p:nvPr/>
        </p:nvSpPr>
        <p:spPr>
          <a:xfrm>
            <a:off x="5992955" y="4137060"/>
            <a:ext cx="5392823" cy="2302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모델을 만들거나 배우는 것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56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레이블이 있는 샘플을 모델에 보여주고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모델이 특징과 레이블의 관계를 점차적으로 학습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</a:p>
          <a:p>
            <a:pPr marL="28575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학습된 모델을 레이블에 없는 샘플에 적용하는 것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56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학습된 모델을 사용하여 유용한 예측을 해내는 것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예측을 통하여 레이블이 없는 새로운 샘플의 레이블의 추론이 가능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D9B7DEC-5EB3-4AF5-85AC-3DEDED054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4"/>
    </mc:Choice>
    <mc:Fallback xmlns="">
      <p:transition spd="slow" advTm="2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9607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용어들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D8E36-95B2-4648-A560-803586C963BF}"/>
              </a:ext>
            </a:extLst>
          </p:cNvPr>
          <p:cNvSpPr txBox="1"/>
          <p:nvPr/>
        </p:nvSpPr>
        <p:spPr>
          <a:xfrm>
            <a:off x="4658683" y="391795"/>
            <a:ext cx="287771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데이터와 테스트 데이터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9C69F7-14AE-41C3-B590-EB47507DCD3F}"/>
              </a:ext>
            </a:extLst>
          </p:cNvPr>
          <p:cNvCxnSpPr/>
          <p:nvPr/>
        </p:nvCxnSpPr>
        <p:spPr>
          <a:xfrm>
            <a:off x="2916455" y="1726711"/>
            <a:ext cx="0" cy="1982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45DA68-65AB-472A-A8CD-FFB820280495}"/>
              </a:ext>
            </a:extLst>
          </p:cNvPr>
          <p:cNvCxnSpPr>
            <a:cxnSpLocks/>
          </p:cNvCxnSpPr>
          <p:nvPr/>
        </p:nvCxnSpPr>
        <p:spPr>
          <a:xfrm flipH="1">
            <a:off x="2780097" y="3582784"/>
            <a:ext cx="22346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B6A525-2E6B-4EE6-B429-5C485E6A8EFB}"/>
              </a:ext>
            </a:extLst>
          </p:cNvPr>
          <p:cNvSpPr txBox="1"/>
          <p:nvPr/>
        </p:nvSpPr>
        <p:spPr>
          <a:xfrm>
            <a:off x="2480139" y="170674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3C44B-0AD6-4D5A-912F-57C3EB005C39}"/>
              </a:ext>
            </a:extLst>
          </p:cNvPr>
          <p:cNvSpPr txBox="1"/>
          <p:nvPr/>
        </p:nvSpPr>
        <p:spPr>
          <a:xfrm>
            <a:off x="4230675" y="3582784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코너의 개수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5319E3-C02B-4986-976E-59A68A944F3D}"/>
              </a:ext>
            </a:extLst>
          </p:cNvPr>
          <p:cNvSpPr/>
          <p:nvPr/>
        </p:nvSpPr>
        <p:spPr>
          <a:xfrm>
            <a:off x="3362014" y="2696641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790C6A-A209-4803-9AD1-44AB2546F7FD}"/>
              </a:ext>
            </a:extLst>
          </p:cNvPr>
          <p:cNvSpPr/>
          <p:nvPr/>
        </p:nvSpPr>
        <p:spPr>
          <a:xfrm>
            <a:off x="3052814" y="3203392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E68A03-67C4-4AE2-A93E-AE87017BD12E}"/>
              </a:ext>
            </a:extLst>
          </p:cNvPr>
          <p:cNvSpPr/>
          <p:nvPr/>
        </p:nvSpPr>
        <p:spPr>
          <a:xfrm>
            <a:off x="3486942" y="3342971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67E118-7F7E-4FAF-9668-60B1F0FFAB8A}"/>
              </a:ext>
            </a:extLst>
          </p:cNvPr>
          <p:cNvSpPr/>
          <p:nvPr/>
        </p:nvSpPr>
        <p:spPr>
          <a:xfrm>
            <a:off x="3659394" y="3116768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AE9F2F-58E5-4130-8E4F-5E9DA57AFEA6}"/>
              </a:ext>
            </a:extLst>
          </p:cNvPr>
          <p:cNvSpPr/>
          <p:nvPr/>
        </p:nvSpPr>
        <p:spPr>
          <a:xfrm>
            <a:off x="3636739" y="2126969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5598C7-8100-4F3A-9DC7-F59D4FFF33DF}"/>
              </a:ext>
            </a:extLst>
          </p:cNvPr>
          <p:cNvSpPr/>
          <p:nvPr/>
        </p:nvSpPr>
        <p:spPr>
          <a:xfrm>
            <a:off x="4135535" y="2527833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1E7AEB-C659-47EA-AC86-5AF8342B78FE}"/>
              </a:ext>
            </a:extLst>
          </p:cNvPr>
          <p:cNvSpPr/>
          <p:nvPr/>
        </p:nvSpPr>
        <p:spPr>
          <a:xfrm>
            <a:off x="4500617" y="2783264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D2C434-C7A0-4AC6-8728-B2EB6CB4C6DB}"/>
              </a:ext>
            </a:extLst>
          </p:cNvPr>
          <p:cNvSpPr/>
          <p:nvPr/>
        </p:nvSpPr>
        <p:spPr>
          <a:xfrm>
            <a:off x="4514858" y="3246120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F8B3C0-396D-4CF4-8F11-167258294423}"/>
              </a:ext>
            </a:extLst>
          </p:cNvPr>
          <p:cNvCxnSpPr/>
          <p:nvPr/>
        </p:nvCxnSpPr>
        <p:spPr>
          <a:xfrm>
            <a:off x="7653501" y="1762090"/>
            <a:ext cx="0" cy="1982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933D1-6DF4-4634-887E-2B48B3851450}"/>
              </a:ext>
            </a:extLst>
          </p:cNvPr>
          <p:cNvCxnSpPr>
            <a:cxnSpLocks/>
          </p:cNvCxnSpPr>
          <p:nvPr/>
        </p:nvCxnSpPr>
        <p:spPr>
          <a:xfrm flipH="1">
            <a:off x="7517143" y="3618163"/>
            <a:ext cx="22346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FDF603-D3AC-45E2-B885-E04A318D59F1}"/>
              </a:ext>
            </a:extLst>
          </p:cNvPr>
          <p:cNvSpPr txBox="1"/>
          <p:nvPr/>
        </p:nvSpPr>
        <p:spPr>
          <a:xfrm>
            <a:off x="7217185" y="174212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D32D9-3189-45B8-950F-2D68414F8237}"/>
              </a:ext>
            </a:extLst>
          </p:cNvPr>
          <p:cNvSpPr txBox="1"/>
          <p:nvPr/>
        </p:nvSpPr>
        <p:spPr>
          <a:xfrm>
            <a:off x="8967721" y="3618163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코너의 개수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1F6426-7F38-4CC0-AFCC-391915938EE1}"/>
              </a:ext>
            </a:extLst>
          </p:cNvPr>
          <p:cNvSpPr/>
          <p:nvPr/>
        </p:nvSpPr>
        <p:spPr>
          <a:xfrm>
            <a:off x="8099060" y="2732020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5FF6E14-DD5C-461B-97D4-D630172DE2C8}"/>
              </a:ext>
            </a:extLst>
          </p:cNvPr>
          <p:cNvSpPr/>
          <p:nvPr/>
        </p:nvSpPr>
        <p:spPr>
          <a:xfrm>
            <a:off x="7789860" y="3238771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BADFFB-DD24-4433-ADD6-0391CCCD6E59}"/>
              </a:ext>
            </a:extLst>
          </p:cNvPr>
          <p:cNvSpPr/>
          <p:nvPr/>
        </p:nvSpPr>
        <p:spPr>
          <a:xfrm>
            <a:off x="8223988" y="3378350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BFE68AD-5552-4D33-9DA3-8480D812C4F4}"/>
              </a:ext>
            </a:extLst>
          </p:cNvPr>
          <p:cNvSpPr/>
          <p:nvPr/>
        </p:nvSpPr>
        <p:spPr>
          <a:xfrm>
            <a:off x="8396440" y="3152147"/>
            <a:ext cx="173247" cy="1732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AE0B24-7969-4E89-AAAA-2B690AC5511A}"/>
              </a:ext>
            </a:extLst>
          </p:cNvPr>
          <p:cNvSpPr/>
          <p:nvPr/>
        </p:nvSpPr>
        <p:spPr>
          <a:xfrm>
            <a:off x="8373785" y="2162348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7F8276-3FF2-415A-92A7-D1DA7B8356E7}"/>
              </a:ext>
            </a:extLst>
          </p:cNvPr>
          <p:cNvSpPr/>
          <p:nvPr/>
        </p:nvSpPr>
        <p:spPr>
          <a:xfrm>
            <a:off x="8872581" y="2563212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162F84-8D60-4E38-95BE-7BABA7CB26CB}"/>
              </a:ext>
            </a:extLst>
          </p:cNvPr>
          <p:cNvSpPr/>
          <p:nvPr/>
        </p:nvSpPr>
        <p:spPr>
          <a:xfrm>
            <a:off x="9237663" y="2818643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33CA4F-BD0C-4A32-B514-822F94BF86AB}"/>
              </a:ext>
            </a:extLst>
          </p:cNvPr>
          <p:cNvSpPr/>
          <p:nvPr/>
        </p:nvSpPr>
        <p:spPr>
          <a:xfrm>
            <a:off x="9251904" y="3281499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4D7F303-213B-4D12-906F-F18A22E91527}"/>
              </a:ext>
            </a:extLst>
          </p:cNvPr>
          <p:cNvSpPr/>
          <p:nvPr/>
        </p:nvSpPr>
        <p:spPr>
          <a:xfrm>
            <a:off x="7431685" y="2152223"/>
            <a:ext cx="1665170" cy="1838425"/>
          </a:xfrm>
          <a:custGeom>
            <a:avLst/>
            <a:gdLst>
              <a:gd name="connsiteX0" fmla="*/ 0 w 1665170"/>
              <a:gd name="connsiteY0" fmla="*/ 0 h 1838425"/>
              <a:gd name="connsiteX1" fmla="*/ 1193532 w 1665170"/>
              <a:gd name="connsiteY1" fmla="*/ 529390 h 1838425"/>
              <a:gd name="connsiteX2" fmla="*/ 1501541 w 1665170"/>
              <a:gd name="connsiteY2" fmla="*/ 1116531 h 1838425"/>
              <a:gd name="connsiteX3" fmla="*/ 1540042 w 1665170"/>
              <a:gd name="connsiteY3" fmla="*/ 1645920 h 1838425"/>
              <a:gd name="connsiteX4" fmla="*/ 1665170 w 1665170"/>
              <a:gd name="connsiteY4" fmla="*/ 1838425 h 18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170" h="1838425">
                <a:moveTo>
                  <a:pt x="0" y="0"/>
                </a:moveTo>
                <a:cubicBezTo>
                  <a:pt x="471637" y="171650"/>
                  <a:pt x="943275" y="343301"/>
                  <a:pt x="1193532" y="529390"/>
                </a:cubicBezTo>
                <a:cubicBezTo>
                  <a:pt x="1443789" y="715479"/>
                  <a:pt x="1443789" y="930443"/>
                  <a:pt x="1501541" y="1116531"/>
                </a:cubicBezTo>
                <a:cubicBezTo>
                  <a:pt x="1559293" y="1302619"/>
                  <a:pt x="1512771" y="1525604"/>
                  <a:pt x="1540042" y="1645920"/>
                </a:cubicBezTo>
                <a:cubicBezTo>
                  <a:pt x="1567314" y="1766236"/>
                  <a:pt x="1616242" y="1802330"/>
                  <a:pt x="1665170" y="183842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2301E643-F675-40CE-AC25-2537D095D1B4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8734739" y="3798143"/>
            <a:ext cx="236988" cy="304638"/>
          </a:xfrm>
          <a:prstGeom prst="curvedConnector4">
            <a:avLst>
              <a:gd name="adj1" fmla="val 37568"/>
              <a:gd name="adj2" fmla="val 815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612B2BF-AE51-4013-8396-E42062917828}"/>
              </a:ext>
            </a:extLst>
          </p:cNvPr>
          <p:cNvSpPr txBox="1"/>
          <p:nvPr/>
        </p:nvSpPr>
        <p:spPr>
          <a:xfrm>
            <a:off x="8332271" y="397490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4B3875-A6B8-4CC9-BFCA-10B3AD8B4DF7}"/>
              </a:ext>
            </a:extLst>
          </p:cNvPr>
          <p:cNvSpPr txBox="1"/>
          <p:nvPr/>
        </p:nvSpPr>
        <p:spPr>
          <a:xfrm>
            <a:off x="5342753" y="232730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알고리즘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58E09E-CE39-4D00-88EB-41683981C8B6}"/>
              </a:ext>
            </a:extLst>
          </p:cNvPr>
          <p:cNvSpPr txBox="1"/>
          <p:nvPr/>
        </p:nvSpPr>
        <p:spPr>
          <a:xfrm>
            <a:off x="819555" y="4827135"/>
            <a:ext cx="1055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알고리즘은 입력 데이터의 특징에 따라 입력을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분류할 수 있는 모델을 내부적으로 생성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019348-9365-42D8-96FC-99177034918E}"/>
              </a:ext>
            </a:extLst>
          </p:cNvPr>
          <p:cNvCxnSpPr/>
          <p:nvPr/>
        </p:nvCxnSpPr>
        <p:spPr>
          <a:xfrm>
            <a:off x="5342753" y="2718113"/>
            <a:ext cx="1502334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2E8B8808-5513-473E-9513-9824A03B31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69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8"/>
    </mc:Choice>
    <mc:Fallback xmlns="">
      <p:transition spd="slow" advTm="27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 animBg="1"/>
      <p:bldP spid="53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55F1CF-DAA4-4EC6-9CBC-7DF03F282D9C}"/>
              </a:ext>
            </a:extLst>
          </p:cNvPr>
          <p:cNvSpPr/>
          <p:nvPr/>
        </p:nvSpPr>
        <p:spPr>
          <a:xfrm>
            <a:off x="4507831" y="1453422"/>
            <a:ext cx="3176337" cy="3273676"/>
          </a:xfrm>
          <a:prstGeom prst="rect">
            <a:avLst/>
          </a:prstGeom>
          <a:solidFill>
            <a:schemeClr val="accent1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9607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용어들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D42C2-F0BA-43D3-A74B-BE3628C18435}"/>
              </a:ext>
            </a:extLst>
          </p:cNvPr>
          <p:cNvSpPr txBox="1"/>
          <p:nvPr/>
        </p:nvSpPr>
        <p:spPr>
          <a:xfrm>
            <a:off x="4658683" y="391795"/>
            <a:ext cx="287771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데이터와 테스트 데이터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48CB60B-86B5-4E1F-8669-69285879D54D}"/>
              </a:ext>
            </a:extLst>
          </p:cNvPr>
          <p:cNvCxnSpPr/>
          <p:nvPr/>
        </p:nvCxnSpPr>
        <p:spPr>
          <a:xfrm>
            <a:off x="5115026" y="2147100"/>
            <a:ext cx="0" cy="1982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57B9224-D637-46DF-B70E-68BD303D0104}"/>
              </a:ext>
            </a:extLst>
          </p:cNvPr>
          <p:cNvCxnSpPr>
            <a:cxnSpLocks/>
          </p:cNvCxnSpPr>
          <p:nvPr/>
        </p:nvCxnSpPr>
        <p:spPr>
          <a:xfrm flipH="1">
            <a:off x="4978668" y="4003173"/>
            <a:ext cx="22346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F0F1D4-34B3-472E-9397-26616DF81CB6}"/>
              </a:ext>
            </a:extLst>
          </p:cNvPr>
          <p:cNvSpPr txBox="1"/>
          <p:nvPr/>
        </p:nvSpPr>
        <p:spPr>
          <a:xfrm>
            <a:off x="4678710" y="212713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7B247A-AFD2-439B-AE69-323ADFD51907}"/>
              </a:ext>
            </a:extLst>
          </p:cNvPr>
          <p:cNvSpPr txBox="1"/>
          <p:nvPr/>
        </p:nvSpPr>
        <p:spPr>
          <a:xfrm>
            <a:off x="6429246" y="4003173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코너의 개수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A8818E-FFC6-468B-951A-C44E30CC4AFA}"/>
              </a:ext>
            </a:extLst>
          </p:cNvPr>
          <p:cNvSpPr/>
          <p:nvPr/>
        </p:nvSpPr>
        <p:spPr>
          <a:xfrm>
            <a:off x="5835310" y="2547358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7869496A-CAFA-4C51-BBBE-31CA35EDA1E6}"/>
              </a:ext>
            </a:extLst>
          </p:cNvPr>
          <p:cNvSpPr/>
          <p:nvPr/>
        </p:nvSpPr>
        <p:spPr>
          <a:xfrm>
            <a:off x="4893210" y="2537233"/>
            <a:ext cx="1665170" cy="1838425"/>
          </a:xfrm>
          <a:custGeom>
            <a:avLst/>
            <a:gdLst>
              <a:gd name="connsiteX0" fmla="*/ 0 w 1665170"/>
              <a:gd name="connsiteY0" fmla="*/ 0 h 1838425"/>
              <a:gd name="connsiteX1" fmla="*/ 1193532 w 1665170"/>
              <a:gd name="connsiteY1" fmla="*/ 529390 h 1838425"/>
              <a:gd name="connsiteX2" fmla="*/ 1501541 w 1665170"/>
              <a:gd name="connsiteY2" fmla="*/ 1116531 h 1838425"/>
              <a:gd name="connsiteX3" fmla="*/ 1540042 w 1665170"/>
              <a:gd name="connsiteY3" fmla="*/ 1645920 h 1838425"/>
              <a:gd name="connsiteX4" fmla="*/ 1665170 w 1665170"/>
              <a:gd name="connsiteY4" fmla="*/ 1838425 h 18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170" h="1838425">
                <a:moveTo>
                  <a:pt x="0" y="0"/>
                </a:moveTo>
                <a:cubicBezTo>
                  <a:pt x="471637" y="171650"/>
                  <a:pt x="943275" y="343301"/>
                  <a:pt x="1193532" y="529390"/>
                </a:cubicBezTo>
                <a:cubicBezTo>
                  <a:pt x="1443789" y="715479"/>
                  <a:pt x="1443789" y="930443"/>
                  <a:pt x="1501541" y="1116531"/>
                </a:cubicBezTo>
                <a:cubicBezTo>
                  <a:pt x="1559293" y="1302619"/>
                  <a:pt x="1512771" y="1525604"/>
                  <a:pt x="1540042" y="1645920"/>
                </a:cubicBezTo>
                <a:cubicBezTo>
                  <a:pt x="1567314" y="1766236"/>
                  <a:pt x="1616242" y="1802330"/>
                  <a:pt x="1665170" y="183842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126669-90F2-4FE4-81BD-B5E7C5491EAA}"/>
              </a:ext>
            </a:extLst>
          </p:cNvPr>
          <p:cNvSpPr/>
          <p:nvPr/>
        </p:nvSpPr>
        <p:spPr>
          <a:xfrm>
            <a:off x="2243482" y="3112301"/>
            <a:ext cx="190280" cy="19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130B7-E518-4ABE-9B10-DAE9A297E974}"/>
              </a:ext>
            </a:extLst>
          </p:cNvPr>
          <p:cNvSpPr txBox="1"/>
          <p:nvPr/>
        </p:nvSpPr>
        <p:spPr>
          <a:xfrm>
            <a:off x="1243610" y="212713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테스트 데이터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3EE1E2B-0D0C-46FB-BFA2-DA76F07480E1}"/>
              </a:ext>
            </a:extLst>
          </p:cNvPr>
          <p:cNvCxnSpPr/>
          <p:nvPr/>
        </p:nvCxnSpPr>
        <p:spPr>
          <a:xfrm>
            <a:off x="3539065" y="3207441"/>
            <a:ext cx="693018" cy="0"/>
          </a:xfrm>
          <a:prstGeom prst="straightConnector1">
            <a:avLst/>
          </a:prstGeom>
          <a:ln w="381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8C89D37-FF4C-49DE-B6A9-F1903507C814}"/>
              </a:ext>
            </a:extLst>
          </p:cNvPr>
          <p:cNvSpPr txBox="1"/>
          <p:nvPr/>
        </p:nvSpPr>
        <p:spPr>
          <a:xfrm>
            <a:off x="5688675" y="153513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분류기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3839C59-F4AB-4AE4-8E8A-922112A64EFE}"/>
              </a:ext>
            </a:extLst>
          </p:cNvPr>
          <p:cNvCxnSpPr/>
          <p:nvPr/>
        </p:nvCxnSpPr>
        <p:spPr>
          <a:xfrm>
            <a:off x="7868829" y="3207441"/>
            <a:ext cx="693018" cy="0"/>
          </a:xfrm>
          <a:prstGeom prst="straightConnector1">
            <a:avLst/>
          </a:prstGeom>
          <a:ln w="381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D98AE14-9D05-4AEB-A9E2-EECFCCB6C1F5}"/>
              </a:ext>
            </a:extLst>
          </p:cNvPr>
          <p:cNvSpPr txBox="1"/>
          <p:nvPr/>
        </p:nvSpPr>
        <p:spPr>
          <a:xfrm>
            <a:off x="9385384" y="212713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B6D908-2187-4C94-8980-748F5830CC53}"/>
              </a:ext>
            </a:extLst>
          </p:cNvPr>
          <p:cNvSpPr txBox="1"/>
          <p:nvPr/>
        </p:nvSpPr>
        <p:spPr>
          <a:xfrm>
            <a:off x="9195427" y="303362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EC30A7-D4C6-472A-BBEA-36675A25690A}"/>
              </a:ext>
            </a:extLst>
          </p:cNvPr>
          <p:cNvSpPr txBox="1"/>
          <p:nvPr/>
        </p:nvSpPr>
        <p:spPr>
          <a:xfrm>
            <a:off x="2811300" y="5519248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학습이 끝나면 한 번도 본적이 없는 새로운 데이터로 시스템을 테스트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A5FC406-8CD0-49C4-814F-41393BE83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6D52B-30C6-49E1-8A3B-AEEB09DECAEE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858327-6B6D-42D9-BFD9-275FE997942E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39FBED9-CEC2-468D-ACB6-94251F81B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"/>
    </mc:Choice>
    <mc:Fallback xmlns="">
      <p:transition spd="slow" advTm="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018CC-417A-4782-ADBE-8D5F0E37C24C}"/>
              </a:ext>
            </a:extLst>
          </p:cNvPr>
          <p:cNvSpPr txBox="1"/>
          <p:nvPr/>
        </p:nvSpPr>
        <p:spPr>
          <a:xfrm>
            <a:off x="5554826" y="497322"/>
            <a:ext cx="108234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FEB63A-A743-4B81-854A-EB2E774B9AC7}"/>
              </a:ext>
            </a:extLst>
          </p:cNvPr>
          <p:cNvSpPr/>
          <p:nvPr/>
        </p:nvSpPr>
        <p:spPr>
          <a:xfrm>
            <a:off x="2254163" y="1831025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C4DEA-9990-4A6D-87CF-C76EF88FC6D3}"/>
              </a:ext>
            </a:extLst>
          </p:cNvPr>
          <p:cNvSpPr/>
          <p:nvPr/>
        </p:nvSpPr>
        <p:spPr>
          <a:xfrm>
            <a:off x="8244761" y="1831025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BCAA5-561D-4824-A5A3-9753C97BAFF0}"/>
              </a:ext>
            </a:extLst>
          </p:cNvPr>
          <p:cNvSpPr txBox="1"/>
          <p:nvPr/>
        </p:nvSpPr>
        <p:spPr>
          <a:xfrm>
            <a:off x="773796" y="3020042"/>
            <a:ext cx="46730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입력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쌍을 학습한 후에 새로운 입력 값이 들어왔을 때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합리적인 출력 값을 예측하는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11B54-C3F9-4FB9-A480-45BE4D84F084}"/>
              </a:ext>
            </a:extLst>
          </p:cNvPr>
          <p:cNvSpPr txBox="1"/>
          <p:nvPr/>
        </p:nvSpPr>
        <p:spPr>
          <a:xfrm>
            <a:off x="7304600" y="3020042"/>
            <a:ext cx="35926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입력을 두 개 이상의 레이블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유형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분할하는 것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모델을 학습시킬 때 레이블을 제공해야 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FB1C78-BFA5-43A1-811D-CD585216AB90}"/>
              </a:ext>
            </a:extLst>
          </p:cNvPr>
          <p:cNvCxnSpPr/>
          <p:nvPr/>
        </p:nvCxnSpPr>
        <p:spPr>
          <a:xfrm>
            <a:off x="6096000" y="1356310"/>
            <a:ext cx="0" cy="5130265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DC6E13-DAD2-4D55-B5BA-D53601EE812E}"/>
              </a:ext>
            </a:extLst>
          </p:cNvPr>
          <p:cNvSpPr txBox="1"/>
          <p:nvPr/>
        </p:nvSpPr>
        <p:spPr>
          <a:xfrm>
            <a:off x="1487932" y="4127691"/>
            <a:ext cx="32447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학습시키는 데이터가 이산적이 아니고 연속적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입력과 출력이 모두 실수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16EB2-4E8E-414C-A72E-8EB1B34462BE}"/>
              </a:ext>
            </a:extLst>
          </p:cNvPr>
          <p:cNvSpPr txBox="1"/>
          <p:nvPr/>
        </p:nvSpPr>
        <p:spPr>
          <a:xfrm>
            <a:off x="719301" y="5035285"/>
            <a:ext cx="47820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학습이 끝나면 매핑 함수가 만들어지고 새로운 입력데이터가 있을 때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매핑 함수를 통하여 해당 데이터에 대한 출력 변수 값을 예측함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6C7E7-1B76-45E2-828E-2200B296B395}"/>
              </a:ext>
            </a:extLst>
          </p:cNvPr>
          <p:cNvSpPr txBox="1"/>
          <p:nvPr/>
        </p:nvSpPr>
        <p:spPr>
          <a:xfrm>
            <a:off x="8989303" y="4127691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31D41-B04D-49A3-9D77-D68314E71D61}"/>
              </a:ext>
            </a:extLst>
          </p:cNvPr>
          <p:cNvSpPr txBox="1"/>
          <p:nvPr/>
        </p:nvSpPr>
        <p:spPr>
          <a:xfrm>
            <a:off x="7113026" y="4127691"/>
            <a:ext cx="39372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학습시에는 교사가 있어 입력의 올바른 레이블을 알려줌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1E4ADE-7A3C-458A-9609-2B253C58D3AF}"/>
              </a:ext>
            </a:extLst>
          </p:cNvPr>
          <p:cNvSpPr txBox="1"/>
          <p:nvPr/>
        </p:nvSpPr>
        <p:spPr>
          <a:xfrm>
            <a:off x="7412975" y="5035285"/>
            <a:ext cx="3522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학습이 끝나면 학습자가 한 번도 보지 못한 입력을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이들 레이블 중의 하나로 분류하는 시스템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04E0216-50B6-4F53-8D11-91DC4D82C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68"/>
    </mc:Choice>
    <mc:Fallback xmlns="">
      <p:transition spd="slow" advTm="3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27FDFD-F0D6-4582-92FB-411DB7694053}"/>
              </a:ext>
            </a:extLst>
          </p:cNvPr>
          <p:cNvCxnSpPr>
            <a:cxnSpLocks/>
          </p:cNvCxnSpPr>
          <p:nvPr/>
        </p:nvCxnSpPr>
        <p:spPr>
          <a:xfrm flipV="1">
            <a:off x="2560096" y="2296070"/>
            <a:ext cx="1711183" cy="23758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22DF50-75CF-429F-A41B-9BFB916F8A10}"/>
              </a:ext>
            </a:extLst>
          </p:cNvPr>
          <p:cNvSpPr/>
          <p:nvPr/>
        </p:nvSpPr>
        <p:spPr>
          <a:xfrm>
            <a:off x="5239836" y="502738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회귀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578D0AE-E807-42E4-8577-1E493EF88871}"/>
              </a:ext>
            </a:extLst>
          </p:cNvPr>
          <p:cNvCxnSpPr>
            <a:cxnSpLocks/>
          </p:cNvCxnSpPr>
          <p:nvPr/>
        </p:nvCxnSpPr>
        <p:spPr>
          <a:xfrm flipV="1">
            <a:off x="2560096" y="2151691"/>
            <a:ext cx="0" cy="2656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26AEEA-3F3D-4E98-BE1F-C9D658A89A8B}"/>
              </a:ext>
            </a:extLst>
          </p:cNvPr>
          <p:cNvCxnSpPr>
            <a:cxnSpLocks/>
          </p:cNvCxnSpPr>
          <p:nvPr/>
        </p:nvCxnSpPr>
        <p:spPr>
          <a:xfrm>
            <a:off x="2433363" y="4671906"/>
            <a:ext cx="3097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6520C2-5B7B-497F-A619-33A9E6EC4E0C}"/>
              </a:ext>
            </a:extLst>
          </p:cNvPr>
          <p:cNvSpPr txBox="1"/>
          <p:nvPr/>
        </p:nvSpPr>
        <p:spPr>
          <a:xfrm>
            <a:off x="2806656" y="4255445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(1, 10)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FBF8CE-F9E8-4A22-923B-9BF0AB70E6C7}"/>
              </a:ext>
            </a:extLst>
          </p:cNvPr>
          <p:cNvSpPr txBox="1"/>
          <p:nvPr/>
        </p:nvSpPr>
        <p:spPr>
          <a:xfrm>
            <a:off x="3190949" y="3744673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(2, 20)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E5BAF-0719-4BE7-BC50-4F2793E490ED}"/>
              </a:ext>
            </a:extLst>
          </p:cNvPr>
          <p:cNvSpPr txBox="1"/>
          <p:nvPr/>
        </p:nvSpPr>
        <p:spPr>
          <a:xfrm>
            <a:off x="3568329" y="3316500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(3, 30)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75A2742-3B36-47D9-9E01-77C98557D82D}"/>
              </a:ext>
            </a:extLst>
          </p:cNvPr>
          <p:cNvSpPr/>
          <p:nvPr/>
        </p:nvSpPr>
        <p:spPr>
          <a:xfrm>
            <a:off x="2686830" y="4339187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4310411-4199-4521-8B9C-C19C00D4A6B0}"/>
              </a:ext>
            </a:extLst>
          </p:cNvPr>
          <p:cNvSpPr/>
          <p:nvPr/>
        </p:nvSpPr>
        <p:spPr>
          <a:xfrm>
            <a:off x="3065241" y="3800735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0442F4E-75BD-4ACD-99B7-F9CF40317BC8}"/>
              </a:ext>
            </a:extLst>
          </p:cNvPr>
          <p:cNvSpPr/>
          <p:nvPr/>
        </p:nvSpPr>
        <p:spPr>
          <a:xfrm>
            <a:off x="3399073" y="3357737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543394-C9AC-4582-ACD8-2FD20B6DF74E}"/>
              </a:ext>
            </a:extLst>
          </p:cNvPr>
          <p:cNvSpPr/>
          <p:nvPr/>
        </p:nvSpPr>
        <p:spPr>
          <a:xfrm>
            <a:off x="3687831" y="2929564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748D68E-3A9D-4638-9CF6-ED44D61C8690}"/>
              </a:ext>
            </a:extLst>
          </p:cNvPr>
          <p:cNvSpPr/>
          <p:nvPr/>
        </p:nvSpPr>
        <p:spPr>
          <a:xfrm>
            <a:off x="3991611" y="2526111"/>
            <a:ext cx="117446" cy="1174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98E86-DCC4-43C5-8BBC-9FE9DC470A8A}"/>
              </a:ext>
            </a:extLst>
          </p:cNvPr>
          <p:cNvSpPr txBox="1"/>
          <p:nvPr/>
        </p:nvSpPr>
        <p:spPr>
          <a:xfrm>
            <a:off x="3815963" y="2873598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(4, 40)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061A89-D0F4-45CA-B4F4-A725D5A67697}"/>
              </a:ext>
            </a:extLst>
          </p:cNvPr>
          <p:cNvSpPr txBox="1"/>
          <p:nvPr/>
        </p:nvSpPr>
        <p:spPr>
          <a:xfrm>
            <a:off x="4150160" y="244831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(5, ???)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D2E363-F847-4C00-A1B1-2E7F7B0D6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13" y="1167650"/>
            <a:ext cx="1358461" cy="13584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05D33CF-0A1D-45DA-99F5-A905240F0EA6}"/>
              </a:ext>
            </a:extLst>
          </p:cNvPr>
          <p:cNvSpPr txBox="1"/>
          <p:nvPr/>
        </p:nvSpPr>
        <p:spPr>
          <a:xfrm>
            <a:off x="9682601" y="1586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50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17BD0-0EEA-4E99-9A30-A99DA5319724}"/>
              </a:ext>
            </a:extLst>
          </p:cNvPr>
          <p:cNvSpPr txBox="1"/>
          <p:nvPr/>
        </p:nvSpPr>
        <p:spPr>
          <a:xfrm>
            <a:off x="3615966" y="158693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10x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E95126-783F-4900-A409-4DBC51139372}"/>
              </a:ext>
            </a:extLst>
          </p:cNvPr>
          <p:cNvCxnSpPr/>
          <p:nvPr/>
        </p:nvCxnSpPr>
        <p:spPr>
          <a:xfrm>
            <a:off x="5852160" y="3150597"/>
            <a:ext cx="1100004" cy="0"/>
          </a:xfrm>
          <a:prstGeom prst="straightConnector1">
            <a:avLst/>
          </a:prstGeom>
          <a:ln w="1905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7E491D-A0BA-4079-AC71-EC5104ECCF3E}"/>
              </a:ext>
            </a:extLst>
          </p:cNvPr>
          <p:cNvSpPr txBox="1"/>
          <p:nvPr/>
        </p:nvSpPr>
        <p:spPr>
          <a:xfrm>
            <a:off x="6069635" y="272531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86492E4A-90E8-4B2F-AF0E-2BE6F94C1AAE}"/>
              </a:ext>
            </a:extLst>
          </p:cNvPr>
          <p:cNvCxnSpPr>
            <a:cxnSpLocks/>
            <a:stCxn id="29" idx="3"/>
          </p:cNvCxnSpPr>
          <p:nvPr/>
        </p:nvCxnSpPr>
        <p:spPr>
          <a:xfrm rot="5400000">
            <a:off x="2306538" y="4134951"/>
            <a:ext cx="93011" cy="7019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EA11071-1445-4543-A4FD-5016725EDFBA}"/>
              </a:ext>
            </a:extLst>
          </p:cNvPr>
          <p:cNvSpPr txBox="1"/>
          <p:nvPr/>
        </p:nvSpPr>
        <p:spPr>
          <a:xfrm>
            <a:off x="1066729" y="4379518"/>
            <a:ext cx="9877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624A4E0-12AB-4CC3-A0FF-FE6A161E39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2" y="2425971"/>
            <a:ext cx="2156556" cy="215655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2099BDD-623F-4FBE-96E1-D61CE3B57A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14" y="2711057"/>
            <a:ext cx="1096272" cy="1096272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BED18C4-DCA6-468B-9D94-339B9F20B0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4277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8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5"/>
    </mc:Choice>
    <mc:Fallback xmlns="">
      <p:transition spd="slow" advTm="2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3" grpId="0" animBg="1"/>
      <p:bldP spid="35" grpId="0"/>
      <p:bldP spid="43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D14958-3597-4155-A014-FC9D019AA0FF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577BC1-FE95-40AC-BF4A-5C8FCE73A2EB}"/>
              </a:ext>
            </a:extLst>
          </p:cNvPr>
          <p:cNvSpPr/>
          <p:nvPr/>
        </p:nvSpPr>
        <p:spPr>
          <a:xfrm>
            <a:off x="5239836" y="502738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8C68C5-BCEF-430C-9DA3-9A0BAB53A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61" y="3839393"/>
            <a:ext cx="798897" cy="798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0C0A93-7006-4745-82BB-A13B250C8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58" y="2219407"/>
            <a:ext cx="799200" cy="79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EEA4A-9BEF-4A43-8B98-9260996AC7D7}"/>
              </a:ext>
            </a:extLst>
          </p:cNvPr>
          <p:cNvSpPr txBox="1"/>
          <p:nvPr/>
        </p:nvSpPr>
        <p:spPr>
          <a:xfrm>
            <a:off x="1657209" y="1896242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정상 메일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88AFC-255C-4775-8094-8DFF8D48EEEE}"/>
              </a:ext>
            </a:extLst>
          </p:cNvPr>
          <p:cNvSpPr txBox="1"/>
          <p:nvPr/>
        </p:nvSpPr>
        <p:spPr>
          <a:xfrm>
            <a:off x="1657209" y="4638290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스팸 메일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2B0255D-4BFA-4057-880A-BA0C7764526D}"/>
              </a:ext>
            </a:extLst>
          </p:cNvPr>
          <p:cNvSpPr/>
          <p:nvPr/>
        </p:nvSpPr>
        <p:spPr>
          <a:xfrm rot="1884067">
            <a:off x="2857673" y="2978589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2DB3042-24D1-407D-8399-332343AF2A92}"/>
              </a:ext>
            </a:extLst>
          </p:cNvPr>
          <p:cNvSpPr/>
          <p:nvPr/>
        </p:nvSpPr>
        <p:spPr>
          <a:xfrm rot="19543747">
            <a:off x="2858021" y="3942857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8ED7C-F826-4F15-A34A-2500B090A7F9}"/>
              </a:ext>
            </a:extLst>
          </p:cNvPr>
          <p:cNvSpPr txBox="1"/>
          <p:nvPr/>
        </p:nvSpPr>
        <p:spPr>
          <a:xfrm>
            <a:off x="4289088" y="4799872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CC391A-E9B8-4C4E-A224-8339AE1B1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71" y="2602522"/>
            <a:ext cx="2156556" cy="215655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51D5270-1CC8-442E-9B0E-3CDE1A9A56E4}"/>
              </a:ext>
            </a:extLst>
          </p:cNvPr>
          <p:cNvSpPr/>
          <p:nvPr/>
        </p:nvSpPr>
        <p:spPr>
          <a:xfrm>
            <a:off x="5970616" y="3405393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4D8BC5-D910-4E87-8D52-12E06A56C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93" y="2619007"/>
            <a:ext cx="2156556" cy="21565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735502-A9B4-4909-996C-E50C7474A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93" y="1532061"/>
            <a:ext cx="605482" cy="6054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5A7C80-AA37-4FD3-8283-0095E2FD1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0" y="1534437"/>
            <a:ext cx="605482" cy="6054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325C7A-EBE4-491D-8249-38AA02163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47" y="1532061"/>
            <a:ext cx="605482" cy="60548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ACB0813-11ED-4485-9BC2-C7F4B1E2A1D4}"/>
              </a:ext>
            </a:extLst>
          </p:cNvPr>
          <p:cNvSpPr/>
          <p:nvPr/>
        </p:nvSpPr>
        <p:spPr>
          <a:xfrm rot="5400000">
            <a:off x="7588466" y="2255110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917BEC-A593-4F55-BEF2-C763AF08A260}"/>
              </a:ext>
            </a:extLst>
          </p:cNvPr>
          <p:cNvSpPr txBox="1"/>
          <p:nvPr/>
        </p:nvSpPr>
        <p:spPr>
          <a:xfrm>
            <a:off x="7284274" y="1208895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메일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2BF4B7D-91D9-4442-BA33-DB5429C85590}"/>
              </a:ext>
            </a:extLst>
          </p:cNvPr>
          <p:cNvSpPr/>
          <p:nvPr/>
        </p:nvSpPr>
        <p:spPr>
          <a:xfrm rot="19774497">
            <a:off x="9172273" y="2949701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EE093A6-F97B-4551-ACE9-E2D45BC01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185" y="2219407"/>
            <a:ext cx="799200" cy="799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312BB44-5A08-42A1-9EC1-7F20A4444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88" y="3839393"/>
            <a:ext cx="798897" cy="798897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9F6A815-0ADA-44B4-9338-16464A63F011}"/>
              </a:ext>
            </a:extLst>
          </p:cNvPr>
          <p:cNvSpPr/>
          <p:nvPr/>
        </p:nvSpPr>
        <p:spPr>
          <a:xfrm rot="1973802">
            <a:off x="9172339" y="4101137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3C374-839F-43FB-A7C5-1482973A7324}"/>
              </a:ext>
            </a:extLst>
          </p:cNvPr>
          <p:cNvSpPr txBox="1"/>
          <p:nvPr/>
        </p:nvSpPr>
        <p:spPr>
          <a:xfrm>
            <a:off x="9818804" y="1896242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정상 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EEACD-D175-48FD-ACAB-BACB23BD1360}"/>
              </a:ext>
            </a:extLst>
          </p:cNvPr>
          <p:cNvSpPr txBox="1"/>
          <p:nvPr/>
        </p:nvSpPr>
        <p:spPr>
          <a:xfrm>
            <a:off x="9881185" y="4638289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스팸 메일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EF8D6F5-1926-42ED-B67D-2285CA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95" y="2904093"/>
            <a:ext cx="1096272" cy="10962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017489-45E1-4592-AABD-D39369915839}"/>
              </a:ext>
            </a:extLst>
          </p:cNvPr>
          <p:cNvSpPr txBox="1"/>
          <p:nvPr/>
        </p:nvSpPr>
        <p:spPr>
          <a:xfrm>
            <a:off x="9089345" y="3515141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90A94EB-2B10-49B0-8239-6B8A92528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0"/>
    </mc:Choice>
    <mc:Fallback xmlns="">
      <p:transition spd="slow" advTm="27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286F72-AE6F-42B8-97E3-2D8DC4488AA8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69DD9E-5B88-49CB-9984-09BD763A99B6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CA7443-016C-4F03-929A-F21CA90C4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7"/>
    </mc:Choice>
    <mc:Fallback xmlns="">
      <p:transition spd="slow" advTm="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56007-07F4-4628-BD94-0B82A5CAF098}"/>
              </a:ext>
            </a:extLst>
          </p:cNvPr>
          <p:cNvSpPr txBox="1"/>
          <p:nvPr/>
        </p:nvSpPr>
        <p:spPr>
          <a:xfrm>
            <a:off x="0" y="0"/>
            <a:ext cx="143661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7BDAA-2319-4150-9F40-FE7AAF716736}"/>
              </a:ext>
            </a:extLst>
          </p:cNvPr>
          <p:cNvSpPr txBox="1"/>
          <p:nvPr/>
        </p:nvSpPr>
        <p:spPr>
          <a:xfrm>
            <a:off x="5449829" y="497322"/>
            <a:ext cx="129234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800A60-4C92-4B0E-99F6-3D5A5FF9E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62" y="3835722"/>
            <a:ext cx="540000" cy="5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07D9EF-8B5B-449F-A064-7DBFA8A0D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62" y="2479822"/>
            <a:ext cx="540000" cy="5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04154A-AAA2-4CDE-B78D-E9D582C8D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44" y="2466643"/>
            <a:ext cx="540000" cy="5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C0B73A-5E9E-4DE4-99F0-DB00E400D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50" y="2349494"/>
            <a:ext cx="2156556" cy="21565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EA476F-D008-4A5E-958C-FCE82738D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68" y="3822675"/>
            <a:ext cx="540000" cy="5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68181D-CB4C-43CB-A083-ECD058049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62" y="3157772"/>
            <a:ext cx="540000" cy="5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737A4B-119C-44F9-A63E-9A24B996B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60" y="3157772"/>
            <a:ext cx="540000" cy="5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30BE39-A9BA-4BC8-8A50-95CACFAF8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1" y="3157772"/>
            <a:ext cx="540000" cy="5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612A3F-9441-4B80-8090-AF9845973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1" y="3822675"/>
            <a:ext cx="540000" cy="5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921F20-58C9-4381-A91A-4ABCFAF32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1" y="2492869"/>
            <a:ext cx="540000" cy="54000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84BD1C5-5F80-4B2C-93AD-1710212D3876}"/>
              </a:ext>
            </a:extLst>
          </p:cNvPr>
          <p:cNvSpPr/>
          <p:nvPr/>
        </p:nvSpPr>
        <p:spPr>
          <a:xfrm>
            <a:off x="4260047" y="3290068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CDCFE25-9219-4734-B3FF-6EE510B740B3}"/>
              </a:ext>
            </a:extLst>
          </p:cNvPr>
          <p:cNvSpPr/>
          <p:nvPr/>
        </p:nvSpPr>
        <p:spPr>
          <a:xfrm rot="19714476">
            <a:off x="7363524" y="2625165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636D51-07BF-4D65-AFFE-5E569F499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95" y="2079494"/>
            <a:ext cx="540000" cy="5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8DEE9B-A84E-4395-9E25-DFF819756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2" y="2079494"/>
            <a:ext cx="540000" cy="5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F155C9-AE5B-4D2B-8291-811BB76C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78" y="2079494"/>
            <a:ext cx="540000" cy="540000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0BF8090-8DC6-4CD1-AE50-FBB221D8C965}"/>
              </a:ext>
            </a:extLst>
          </p:cNvPr>
          <p:cNvSpPr/>
          <p:nvPr/>
        </p:nvSpPr>
        <p:spPr>
          <a:xfrm>
            <a:off x="7389606" y="3284570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F12049-B880-47CB-B089-25A753748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95" y="3098650"/>
            <a:ext cx="540000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CBD7E9-CA5E-4F7E-9472-65A85DB33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2" y="3098650"/>
            <a:ext cx="540000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0BBB9D8-8823-4484-800C-765F52BB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78" y="3098650"/>
            <a:ext cx="540000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752E079-9AE4-484E-8D2B-35D438CC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24" y="3081806"/>
            <a:ext cx="540000" cy="5400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90F8F6E-9ACF-4E19-8722-4FF91D23F6F0}"/>
              </a:ext>
            </a:extLst>
          </p:cNvPr>
          <p:cNvSpPr/>
          <p:nvPr/>
        </p:nvSpPr>
        <p:spPr>
          <a:xfrm rot="1839688">
            <a:off x="7392894" y="3942337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F32DFBB-2105-4C98-863F-70669E70D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26" y="4117806"/>
            <a:ext cx="540000" cy="5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85DD410-C1E3-4FA5-868B-D586C06FC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300" y="4122658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BA4D6E6-5F19-4DFA-84C4-67A9DDF66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47" y="2619494"/>
            <a:ext cx="1096272" cy="10962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FF0E3F-60D6-41FF-8C85-E993E30ECA35}"/>
              </a:ext>
            </a:extLst>
          </p:cNvPr>
          <p:cNvSpPr txBox="1"/>
          <p:nvPr/>
        </p:nvSpPr>
        <p:spPr>
          <a:xfrm>
            <a:off x="5431394" y="2086656"/>
            <a:ext cx="13292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패턴 분석 가능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CD64DF1-1E0E-4F1B-BBC8-790586A36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6"/>
    </mc:Choice>
    <mc:Fallback xmlns="">
      <p:transition spd="slow" advTm="1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8175AA-B536-4495-BB99-8A2A1AA49DB1}"/>
              </a:ext>
            </a:extLst>
          </p:cNvPr>
          <p:cNvSpPr txBox="1"/>
          <p:nvPr/>
        </p:nvSpPr>
        <p:spPr>
          <a:xfrm>
            <a:off x="3790309" y="605638"/>
            <a:ext cx="1855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0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FDAE53-0A48-46CC-A6F5-01E6D444584F}"/>
              </a:ext>
            </a:extLst>
          </p:cNvPr>
          <p:cNvCxnSpPr>
            <a:cxnSpLocks/>
          </p:cNvCxnSpPr>
          <p:nvPr/>
        </p:nvCxnSpPr>
        <p:spPr>
          <a:xfrm>
            <a:off x="5708009" y="719938"/>
            <a:ext cx="0" cy="5395636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DBCAA5-ABE2-4C95-BC31-83681FCA769E}"/>
              </a:ext>
            </a:extLst>
          </p:cNvPr>
          <p:cNvSpPr/>
          <p:nvPr/>
        </p:nvSpPr>
        <p:spPr>
          <a:xfrm>
            <a:off x="5642999" y="1203731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D35904-50B6-43FC-B04D-7619EC89AFEF}"/>
              </a:ext>
            </a:extLst>
          </p:cNvPr>
          <p:cNvSpPr/>
          <p:nvPr/>
        </p:nvSpPr>
        <p:spPr>
          <a:xfrm>
            <a:off x="5642999" y="1760304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DBE275E-0469-4D62-87B1-8FE0D3C1AEB5}"/>
              </a:ext>
            </a:extLst>
          </p:cNvPr>
          <p:cNvSpPr/>
          <p:nvPr/>
        </p:nvSpPr>
        <p:spPr>
          <a:xfrm>
            <a:off x="5642999" y="2320983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AE25D9-2FA5-457F-A7E5-37910ACB757C}"/>
              </a:ext>
            </a:extLst>
          </p:cNvPr>
          <p:cNvSpPr/>
          <p:nvPr/>
        </p:nvSpPr>
        <p:spPr>
          <a:xfrm>
            <a:off x="5642999" y="2881662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6AD6E6B-1B9E-44E0-B9CB-0A6472E621C5}"/>
              </a:ext>
            </a:extLst>
          </p:cNvPr>
          <p:cNvSpPr/>
          <p:nvPr/>
        </p:nvSpPr>
        <p:spPr>
          <a:xfrm>
            <a:off x="5642999" y="3442341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180F5C-14C2-4E39-A3A3-DCAB81F269ED}"/>
              </a:ext>
            </a:extLst>
          </p:cNvPr>
          <p:cNvSpPr/>
          <p:nvPr/>
        </p:nvSpPr>
        <p:spPr>
          <a:xfrm>
            <a:off x="5642999" y="4003020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E6BBFE-16D1-447F-B094-2B68EE7A8A0C}"/>
              </a:ext>
            </a:extLst>
          </p:cNvPr>
          <p:cNvSpPr/>
          <p:nvPr/>
        </p:nvSpPr>
        <p:spPr>
          <a:xfrm>
            <a:off x="5642999" y="4563699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30AA47-338C-4000-9382-05B07440F945}"/>
              </a:ext>
            </a:extLst>
          </p:cNvPr>
          <p:cNvSpPr/>
          <p:nvPr/>
        </p:nvSpPr>
        <p:spPr>
          <a:xfrm>
            <a:off x="5642999" y="5124378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C92634-D12E-4ADF-BABE-ED6326AFDBF0}"/>
              </a:ext>
            </a:extLst>
          </p:cNvPr>
          <p:cNvSpPr/>
          <p:nvPr/>
        </p:nvSpPr>
        <p:spPr>
          <a:xfrm>
            <a:off x="5642999" y="5685055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89817-3DB5-43BF-A50B-C4A9602CD127}"/>
              </a:ext>
            </a:extLst>
          </p:cNvPr>
          <p:cNvSpPr txBox="1"/>
          <p:nvPr/>
        </p:nvSpPr>
        <p:spPr>
          <a:xfrm>
            <a:off x="5890476" y="1023927"/>
            <a:ext cx="1364476" cy="4770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4F140-2A8D-4DB1-9ED2-E053EE40B93B}"/>
              </a:ext>
            </a:extLst>
          </p:cNvPr>
          <p:cNvSpPr txBox="1"/>
          <p:nvPr/>
        </p:nvSpPr>
        <p:spPr>
          <a:xfrm>
            <a:off x="5890476" y="166975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기계학습이란</a:t>
            </a:r>
            <a:r>
              <a:rPr lang="en-US" altLang="ko-KR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4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D5381-A1AA-48E2-9E3A-1844D9C4009F}"/>
              </a:ext>
            </a:extLst>
          </p:cNvPr>
          <p:cNvSpPr txBox="1"/>
          <p:nvPr/>
        </p:nvSpPr>
        <p:spPr>
          <a:xfrm>
            <a:off x="5890476" y="2230949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종류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10ADE-D9B3-4E1C-AAB4-E55337242DA1}"/>
              </a:ext>
            </a:extLst>
          </p:cNvPr>
          <p:cNvSpPr txBox="1"/>
          <p:nvPr/>
        </p:nvSpPr>
        <p:spPr>
          <a:xfrm>
            <a:off x="5890476" y="2792141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용어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26AD9-A0E0-41C3-9685-5B1E0CBC8A37}"/>
              </a:ext>
            </a:extLst>
          </p:cNvPr>
          <p:cNvSpPr txBox="1"/>
          <p:nvPr/>
        </p:nvSpPr>
        <p:spPr>
          <a:xfrm>
            <a:off x="5890476" y="335333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6B0B6-6989-435F-A040-945768DC7A92}"/>
              </a:ext>
            </a:extLst>
          </p:cNvPr>
          <p:cNvSpPr txBox="1"/>
          <p:nvPr/>
        </p:nvSpPr>
        <p:spPr>
          <a:xfrm>
            <a:off x="5890476" y="391452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C056C4-9F77-4119-BBC0-2CA3DF3045EF}"/>
              </a:ext>
            </a:extLst>
          </p:cNvPr>
          <p:cNvSpPr txBox="1"/>
          <p:nvPr/>
        </p:nvSpPr>
        <p:spPr>
          <a:xfrm>
            <a:off x="5890476" y="4475717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A8B1-87D4-4A92-9DBE-93D4FA5DE4C5}"/>
              </a:ext>
            </a:extLst>
          </p:cNvPr>
          <p:cNvSpPr txBox="1"/>
          <p:nvPr/>
        </p:nvSpPr>
        <p:spPr>
          <a:xfrm>
            <a:off x="5890476" y="5036909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학습의 실용적인 가치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A59FA-447C-4617-8C84-229A4B9EE63B}"/>
              </a:ext>
            </a:extLst>
          </p:cNvPr>
          <p:cNvSpPr txBox="1"/>
          <p:nvPr/>
        </p:nvSpPr>
        <p:spPr>
          <a:xfrm>
            <a:off x="5890476" y="5598101"/>
            <a:ext cx="1452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4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53B777D6-C7DE-4457-8618-B9A291D68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7"/>
    </mc:Choice>
    <mc:Fallback xmlns="">
      <p:transition spd="slow" advTm="4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56007-07F4-4628-BD94-0B82A5CAF098}"/>
              </a:ext>
            </a:extLst>
          </p:cNvPr>
          <p:cNvSpPr txBox="1"/>
          <p:nvPr/>
        </p:nvSpPr>
        <p:spPr>
          <a:xfrm>
            <a:off x="0" y="0"/>
            <a:ext cx="143661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7BDAA-2319-4150-9F40-FE7AAF716736}"/>
              </a:ext>
            </a:extLst>
          </p:cNvPr>
          <p:cNvSpPr txBox="1"/>
          <p:nvPr/>
        </p:nvSpPr>
        <p:spPr>
          <a:xfrm>
            <a:off x="5449829" y="497322"/>
            <a:ext cx="129234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381E28-6D17-44D2-8020-E1CCFFC14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98" y="2024231"/>
            <a:ext cx="6657201" cy="3675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C14FC-F645-4868-9D4C-0ABF886D7D5D}"/>
              </a:ext>
            </a:extLst>
          </p:cNvPr>
          <p:cNvSpPr txBox="1"/>
          <p:nvPr/>
        </p:nvSpPr>
        <p:spPr>
          <a:xfrm>
            <a:off x="4606647" y="5700042"/>
            <a:ext cx="2978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https://bioinformaticsandme.tistory.com/131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62E5C96-E94F-4CBB-9B28-E3B157F5E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EE012-5E5E-4C4E-BCDA-55FB30B090CA}"/>
              </a:ext>
            </a:extLst>
          </p:cNvPr>
          <p:cNvSpPr txBox="1"/>
          <p:nvPr/>
        </p:nvSpPr>
        <p:spPr>
          <a:xfrm>
            <a:off x="6742170" y="1778010"/>
            <a:ext cx="2076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입력이 그룹으로 나눠 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6EA5A-E0E1-4F19-B762-363A44EBAA5F}"/>
              </a:ext>
            </a:extLst>
          </p:cNvPr>
          <p:cNvSpPr txBox="1"/>
          <p:nvPr/>
        </p:nvSpPr>
        <p:spPr>
          <a:xfrm>
            <a:off x="4053450" y="1778010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원래 데이터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DC31BDFF-B8F2-4E28-8692-AC29EF5D27FB}"/>
              </a:ext>
            </a:extLst>
          </p:cNvPr>
          <p:cNvCxnSpPr>
            <a:stCxn id="9" idx="0"/>
            <a:endCxn id="8" idx="0"/>
          </p:cNvCxnSpPr>
          <p:nvPr/>
        </p:nvCxnSpPr>
        <p:spPr>
          <a:xfrm rot="5400000" flipH="1" flipV="1">
            <a:off x="6193461" y="191196"/>
            <a:ext cx="12700" cy="3173628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686AB-727E-4561-9C18-A30634E6C034}"/>
              </a:ext>
            </a:extLst>
          </p:cNvPr>
          <p:cNvSpPr txBox="1"/>
          <p:nvPr/>
        </p:nvSpPr>
        <p:spPr>
          <a:xfrm>
            <a:off x="5630164" y="1238902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거리 계산</a:t>
            </a:r>
          </a:p>
        </p:txBody>
      </p:sp>
    </p:spTree>
    <p:extLst>
      <p:ext uri="{BB962C8B-B14F-4D97-AF65-F5344CB8AC3E}">
        <p14:creationId xmlns:p14="http://schemas.microsoft.com/office/powerpoint/2010/main" val="1106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7"/>
    </mc:Choice>
    <mc:Fallback xmlns="">
      <p:transition spd="slow" advTm="2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262F0-7BB1-4C86-BBED-92CB6CEF90A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113268-8F3C-4D35-9EE4-E084CB73B434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 학습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374120A-B62C-444C-ADFE-522E729F9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6"/>
    </mc:Choice>
    <mc:Fallback xmlns="">
      <p:transition spd="slow" advTm="11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85010-1682-47CA-BAF4-032FA8A91A76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E41F09-336E-45B8-B51C-A9697989D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1" y="1282465"/>
            <a:ext cx="10885997" cy="4293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EFD7AA-1FCA-4043-9588-A2D505B73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44" y="2243188"/>
            <a:ext cx="366627" cy="3171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A00E70-A33B-4344-87C3-97AB77A7BD0D}"/>
              </a:ext>
            </a:extLst>
          </p:cNvPr>
          <p:cNvCxnSpPr/>
          <p:nvPr/>
        </p:nvCxnSpPr>
        <p:spPr>
          <a:xfrm flipH="1">
            <a:off x="4115966" y="2401754"/>
            <a:ext cx="5293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1769DD-B191-418D-8FE2-062603D18D37}"/>
              </a:ext>
            </a:extLst>
          </p:cNvPr>
          <p:cNvCxnSpPr>
            <a:cxnSpLocks/>
          </p:cNvCxnSpPr>
          <p:nvPr/>
        </p:nvCxnSpPr>
        <p:spPr>
          <a:xfrm>
            <a:off x="5284632" y="2401754"/>
            <a:ext cx="55265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D5CAC1-7104-46E1-84D0-8DEF9148327C}"/>
              </a:ext>
            </a:extLst>
          </p:cNvPr>
          <p:cNvSpPr txBox="1"/>
          <p:nvPr/>
        </p:nvSpPr>
        <p:spPr>
          <a:xfrm>
            <a:off x="7600310" y="1624225"/>
            <a:ext cx="38495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클리어 조건인 깃발에 가까워질수록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Reward +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3F9A90-D113-41CB-A703-E4AC2F9E2429}"/>
              </a:ext>
            </a:extLst>
          </p:cNvPr>
          <p:cNvCxnSpPr/>
          <p:nvPr/>
        </p:nvCxnSpPr>
        <p:spPr>
          <a:xfrm flipH="1">
            <a:off x="7609935" y="1944439"/>
            <a:ext cx="144379" cy="147832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D890C8-A6F7-447E-92AB-3CB806A1EBB7}"/>
              </a:ext>
            </a:extLst>
          </p:cNvPr>
          <p:cNvSpPr txBox="1"/>
          <p:nvPr/>
        </p:nvSpPr>
        <p:spPr>
          <a:xfrm>
            <a:off x="5284632" y="2104688"/>
            <a:ext cx="866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Reward +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94F23-B78E-496F-80BC-34F2BF9E1B74}"/>
              </a:ext>
            </a:extLst>
          </p:cNvPr>
          <p:cNvSpPr txBox="1"/>
          <p:nvPr/>
        </p:nvSpPr>
        <p:spPr>
          <a:xfrm>
            <a:off x="3807219" y="2104687"/>
            <a:ext cx="84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Reward -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2EE4B3-E743-4C8C-A40B-52891352C5D3}"/>
              </a:ext>
            </a:extLst>
          </p:cNvPr>
          <p:cNvSpPr txBox="1"/>
          <p:nvPr/>
        </p:nvSpPr>
        <p:spPr>
          <a:xfrm>
            <a:off x="5560958" y="502022"/>
            <a:ext cx="108234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 학습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0928213-B6F3-492F-9B46-D60BD16EED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DA1FD5-291A-4A9B-9F0A-4BCA4F6FD05B}"/>
              </a:ext>
            </a:extLst>
          </p:cNvPr>
          <p:cNvSpPr txBox="1"/>
          <p:nvPr/>
        </p:nvSpPr>
        <p:spPr>
          <a:xfrm>
            <a:off x="3372313" y="6027637"/>
            <a:ext cx="55579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컴퓨터가 행동을 취했다고 해서 그 결과가 즉시 나타나지 않을 수 있음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7DA1C2-08D4-4CF7-A260-F2DBE123F61C}"/>
              </a:ext>
            </a:extLst>
          </p:cNvPr>
          <p:cNvSpPr txBox="1"/>
          <p:nvPr/>
        </p:nvSpPr>
        <p:spPr>
          <a:xfrm>
            <a:off x="1330087" y="6397756"/>
            <a:ext cx="96423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지연보상 문제라고 하며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강화학습에서는 당장의 보상 값도 고려해야 하지만 나중에 얻을 이익까지도 계산해 넣어야 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FEE3EC-133E-46E8-8F0E-EF2247F092D5}"/>
              </a:ext>
            </a:extLst>
          </p:cNvPr>
          <p:cNvSpPr txBox="1"/>
          <p:nvPr/>
        </p:nvSpPr>
        <p:spPr>
          <a:xfrm>
            <a:off x="5874601" y="5699441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BUT</a:t>
            </a:r>
            <a:endParaRPr lang="ko-KR" altLang="en-US" sz="1500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79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3"/>
    </mc:Choice>
    <mc:Fallback xmlns="">
      <p:transition spd="slow" advTm="4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CB1B8-49FD-4A1A-A67E-B8962C9E6639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02E567-2DDF-4347-B446-872E9B66F0F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실용적인 가치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5ADD463-3B8E-40DA-B4A5-FE830F191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"/>
    </mc:Choice>
    <mc:Fallback xmlns="">
      <p:transition spd="slow" advTm="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D8FDD-DC78-4AAF-B82B-31F90E9E0C1D}"/>
              </a:ext>
            </a:extLst>
          </p:cNvPr>
          <p:cNvSpPr txBox="1"/>
          <p:nvPr/>
        </p:nvSpPr>
        <p:spPr>
          <a:xfrm>
            <a:off x="0" y="0"/>
            <a:ext cx="2581156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학습의 실용적인 가치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79F6E-BEDD-4C69-81CE-C74A4B6EF736}"/>
              </a:ext>
            </a:extLst>
          </p:cNvPr>
          <p:cNvSpPr txBox="1"/>
          <p:nvPr/>
        </p:nvSpPr>
        <p:spPr>
          <a:xfrm>
            <a:off x="4762141" y="1963115"/>
            <a:ext cx="266771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학습의 실용적인 가치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92454-815D-4051-81A2-16D04E424D0E}"/>
              </a:ext>
            </a:extLst>
          </p:cNvPr>
          <p:cNvSpPr txBox="1"/>
          <p:nvPr/>
        </p:nvSpPr>
        <p:spPr>
          <a:xfrm>
            <a:off x="3143032" y="4470138"/>
            <a:ext cx="626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프로그래머로 시도할 알고리즘이 떠오르지 않는 문제 해결 가능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D33B8-D518-4AB2-86A5-8460775BA011}"/>
              </a:ext>
            </a:extLst>
          </p:cNvPr>
          <p:cNvSpPr txBox="1"/>
          <p:nvPr/>
        </p:nvSpPr>
        <p:spPr>
          <a:xfrm>
            <a:off x="4389442" y="373147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맞춤형 제품을 쉽게 개발할 수 있음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F13A1-4FCE-4210-9875-F6FBD57CFC3F}"/>
              </a:ext>
            </a:extLst>
          </p:cNvPr>
          <p:cNvSpPr txBox="1"/>
          <p:nvPr/>
        </p:nvSpPr>
        <p:spPr>
          <a:xfrm>
            <a:off x="4972134" y="299280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프로그래밍 시간 단축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B531DE4-786B-4C5C-A3FF-AF5310727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7"/>
    </mc:Choice>
    <mc:Fallback xmlns="">
      <p:transition spd="slow" advTm="1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1C5F67-CA5D-4CE2-B468-DA7E72C4DB66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F98557-80A2-4885-A532-27185B0C22D0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525E717-D78E-4758-9E5F-DC32D61F0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7"/>
    </mc:Choice>
    <mc:Fallback xmlns="">
      <p:transition spd="slow" advTm="1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EFD50E-0347-49BA-8A5C-C1DA36283B78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C6A45-C5F4-4F97-94A7-EAD9E5E052E5}"/>
              </a:ext>
            </a:extLst>
          </p:cNvPr>
          <p:cNvSpPr txBox="1"/>
          <p:nvPr/>
        </p:nvSpPr>
        <p:spPr>
          <a:xfrm>
            <a:off x="4459299" y="704858"/>
            <a:ext cx="3068469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 –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다차원 배열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F0008A6-9F4B-48CF-9C50-1583364CC83C}"/>
              </a:ext>
            </a:extLst>
          </p:cNvPr>
          <p:cNvGrpSpPr/>
          <p:nvPr/>
        </p:nvGrpSpPr>
        <p:grpSpPr>
          <a:xfrm>
            <a:off x="1819729" y="3867924"/>
            <a:ext cx="1779398" cy="934482"/>
            <a:chOff x="998234" y="2902446"/>
            <a:chExt cx="1779398" cy="9344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A4B66D-B3F2-401C-B44B-6A57238E2792}"/>
                </a:ext>
              </a:extLst>
            </p:cNvPr>
            <p:cNvSpPr/>
            <p:nvPr/>
          </p:nvSpPr>
          <p:spPr>
            <a:xfrm>
              <a:off x="1022278" y="2902449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065D7D-ECCD-4197-B700-E9F3A4D63805}"/>
                </a:ext>
              </a:extLst>
            </p:cNvPr>
            <p:cNvSpPr/>
            <p:nvPr/>
          </p:nvSpPr>
          <p:spPr>
            <a:xfrm>
              <a:off x="1464067" y="2902448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02CB91-423A-4628-AE45-AF46EC288201}"/>
                </a:ext>
              </a:extLst>
            </p:cNvPr>
            <p:cNvSpPr/>
            <p:nvPr/>
          </p:nvSpPr>
          <p:spPr>
            <a:xfrm>
              <a:off x="2335843" y="2902446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8DA293-9DDA-4700-97DC-0C9797396BE7}"/>
                </a:ext>
              </a:extLst>
            </p:cNvPr>
            <p:cNvSpPr/>
            <p:nvPr/>
          </p:nvSpPr>
          <p:spPr>
            <a:xfrm>
              <a:off x="1905856" y="2902447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8D431FE-4A82-46E7-BFE4-A705F1932059}"/>
                </a:ext>
              </a:extLst>
            </p:cNvPr>
            <p:cNvCxnSpPr/>
            <p:nvPr/>
          </p:nvCxnSpPr>
          <p:spPr>
            <a:xfrm>
              <a:off x="1022278" y="3429000"/>
              <a:ext cx="10017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F34A2-88E8-4EAA-83DD-8F9B145D4FB7}"/>
                </a:ext>
              </a:extLst>
            </p:cNvPr>
            <p:cNvSpPr txBox="1"/>
            <p:nvPr/>
          </p:nvSpPr>
          <p:spPr>
            <a:xfrm>
              <a:off x="998234" y="3513763"/>
              <a:ext cx="5245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축 </a:t>
              </a:r>
              <a:r>
                <a:rPr lang="en-US" altLang="ko-KR" sz="15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B16C41-55F2-4BE8-AD47-E68BA0BDD8BF}"/>
              </a:ext>
            </a:extLst>
          </p:cNvPr>
          <p:cNvGrpSpPr/>
          <p:nvPr/>
        </p:nvGrpSpPr>
        <p:grpSpPr>
          <a:xfrm>
            <a:off x="4535950" y="3614363"/>
            <a:ext cx="2211207" cy="1390699"/>
            <a:chOff x="3231890" y="2453935"/>
            <a:chExt cx="2211207" cy="13906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0754B1-77DB-4624-8786-CA5F0DC1978A}"/>
                </a:ext>
              </a:extLst>
            </p:cNvPr>
            <p:cNvSpPr/>
            <p:nvPr/>
          </p:nvSpPr>
          <p:spPr>
            <a:xfrm>
              <a:off x="3687743" y="2910155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92D9CE1-08FB-4BFE-95CC-BB95C347D6CF}"/>
                </a:ext>
              </a:extLst>
            </p:cNvPr>
            <p:cNvSpPr/>
            <p:nvPr/>
          </p:nvSpPr>
          <p:spPr>
            <a:xfrm>
              <a:off x="4129532" y="2910154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26FC4A-8EE0-45A1-9875-60654B1D3E35}"/>
                </a:ext>
              </a:extLst>
            </p:cNvPr>
            <p:cNvSpPr/>
            <p:nvPr/>
          </p:nvSpPr>
          <p:spPr>
            <a:xfrm>
              <a:off x="5001308" y="2910152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C3AB86-04F1-4AC3-99B3-B5CE3088DBEB}"/>
                </a:ext>
              </a:extLst>
            </p:cNvPr>
            <p:cNvSpPr/>
            <p:nvPr/>
          </p:nvSpPr>
          <p:spPr>
            <a:xfrm>
              <a:off x="4571321" y="2910153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4CF956F-DE68-4401-BA00-D88DCD4BB38B}"/>
                </a:ext>
              </a:extLst>
            </p:cNvPr>
            <p:cNvCxnSpPr/>
            <p:nvPr/>
          </p:nvCxnSpPr>
          <p:spPr>
            <a:xfrm>
              <a:off x="3687743" y="3436706"/>
              <a:ext cx="10017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66A14-DA13-4CB0-984F-109B046F1CC3}"/>
                </a:ext>
              </a:extLst>
            </p:cNvPr>
            <p:cNvSpPr txBox="1"/>
            <p:nvPr/>
          </p:nvSpPr>
          <p:spPr>
            <a:xfrm>
              <a:off x="3663699" y="3521469"/>
              <a:ext cx="5245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축 </a:t>
              </a:r>
              <a:r>
                <a:rPr lang="en-US" altLang="ko-KR" sz="15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4583E-5B29-49A7-B2F6-DB72033151DF}"/>
                </a:ext>
              </a:extLst>
            </p:cNvPr>
            <p:cNvSpPr/>
            <p:nvPr/>
          </p:nvSpPr>
          <p:spPr>
            <a:xfrm>
              <a:off x="3687743" y="2468365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F5C199-6AD6-41ED-9A40-A8EBDF01A66E}"/>
                </a:ext>
              </a:extLst>
            </p:cNvPr>
            <p:cNvSpPr/>
            <p:nvPr/>
          </p:nvSpPr>
          <p:spPr>
            <a:xfrm>
              <a:off x="4129532" y="2468364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B5FCB9-55F4-4A43-8CBE-A311B83E70F0}"/>
                </a:ext>
              </a:extLst>
            </p:cNvPr>
            <p:cNvSpPr/>
            <p:nvPr/>
          </p:nvSpPr>
          <p:spPr>
            <a:xfrm>
              <a:off x="5001308" y="2468362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9AA00C-9C9B-4B41-B321-B631A79B6DB3}"/>
                </a:ext>
              </a:extLst>
            </p:cNvPr>
            <p:cNvSpPr/>
            <p:nvPr/>
          </p:nvSpPr>
          <p:spPr>
            <a:xfrm>
              <a:off x="4571321" y="2468363"/>
              <a:ext cx="441789" cy="441789"/>
            </a:xfrm>
            <a:prstGeom prst="rect">
              <a:avLst/>
            </a:prstGeom>
            <a:solidFill>
              <a:srgbClr val="21262A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25EDF2C-3007-461C-ABAC-7AF4A476BD8C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32" y="2468362"/>
              <a:ext cx="0" cy="8835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1589E3-3378-464C-B622-0658C79AC8F9}"/>
                </a:ext>
              </a:extLst>
            </p:cNvPr>
            <p:cNvSpPr txBox="1"/>
            <p:nvPr/>
          </p:nvSpPr>
          <p:spPr>
            <a:xfrm>
              <a:off x="3231890" y="2453935"/>
              <a:ext cx="415498" cy="47064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축 </a:t>
              </a:r>
              <a:r>
                <a:rPr lang="en-US" altLang="ko-KR" sz="15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6823AA2-16BB-4E0F-8DEE-B36BDE0C67D3}"/>
              </a:ext>
            </a:extLst>
          </p:cNvPr>
          <p:cNvGrpSpPr/>
          <p:nvPr/>
        </p:nvGrpSpPr>
        <p:grpSpPr>
          <a:xfrm>
            <a:off x="8428554" y="3062838"/>
            <a:ext cx="1277460" cy="1634264"/>
            <a:chOff x="8410758" y="2391607"/>
            <a:chExt cx="1277460" cy="163426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962CADC-7C62-46F3-91FE-FFA297972E4D}"/>
                </a:ext>
              </a:extLst>
            </p:cNvPr>
            <p:cNvGrpSpPr/>
            <p:nvPr/>
          </p:nvGrpSpPr>
          <p:grpSpPr>
            <a:xfrm>
              <a:off x="8410758" y="2464229"/>
              <a:ext cx="1239252" cy="1561642"/>
              <a:chOff x="8421032" y="2459411"/>
              <a:chExt cx="1239252" cy="1561642"/>
            </a:xfrm>
          </p:grpSpPr>
          <p:sp>
            <p:nvSpPr>
              <p:cNvPr id="40" name="정육면체 39">
                <a:extLst>
                  <a:ext uri="{FF2B5EF4-FFF2-40B4-BE49-F238E27FC236}">
                    <a16:creationId xmlns:a16="http://schemas.microsoft.com/office/drawing/2014/main" id="{60FDABFD-5363-46D0-BD37-F3674D467515}"/>
                  </a:ext>
                </a:extLst>
              </p:cNvPr>
              <p:cNvSpPr/>
              <p:nvPr/>
            </p:nvSpPr>
            <p:spPr>
              <a:xfrm>
                <a:off x="8540410" y="3473965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정육면체 38">
                <a:extLst>
                  <a:ext uri="{FF2B5EF4-FFF2-40B4-BE49-F238E27FC236}">
                    <a16:creationId xmlns:a16="http://schemas.microsoft.com/office/drawing/2014/main" id="{E27D00DB-1480-4977-A9D7-D5FDC0C253B4}"/>
                  </a:ext>
                </a:extLst>
              </p:cNvPr>
              <p:cNvSpPr/>
              <p:nvPr/>
            </p:nvSpPr>
            <p:spPr>
              <a:xfrm>
                <a:off x="8422257" y="3579269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18</a:t>
                </a:r>
                <a:endParaRPr lang="ko-KR" altLang="en-US" sz="1000" dirty="0"/>
              </a:p>
            </p:txBody>
          </p:sp>
          <p:sp>
            <p:nvSpPr>
              <p:cNvPr id="41" name="정육면체 40">
                <a:extLst>
                  <a:ext uri="{FF2B5EF4-FFF2-40B4-BE49-F238E27FC236}">
                    <a16:creationId xmlns:a16="http://schemas.microsoft.com/office/drawing/2014/main" id="{C76F2A27-15F9-4C97-B00F-8FA07B150B5C}"/>
                  </a:ext>
                </a:extLst>
              </p:cNvPr>
              <p:cNvSpPr/>
              <p:nvPr/>
            </p:nvSpPr>
            <p:spPr>
              <a:xfrm>
                <a:off x="8879455" y="3473965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AF74EA7F-9437-437B-BD0D-8EED790507DF}"/>
                  </a:ext>
                </a:extLst>
              </p:cNvPr>
              <p:cNvSpPr/>
              <p:nvPr/>
            </p:nvSpPr>
            <p:spPr>
              <a:xfrm>
                <a:off x="8761302" y="3579269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20</a:t>
                </a:r>
                <a:endParaRPr lang="ko-KR" altLang="en-US" sz="1000" dirty="0"/>
              </a:p>
            </p:txBody>
          </p:sp>
          <p:sp>
            <p:nvSpPr>
              <p:cNvPr id="43" name="정육면체 42">
                <a:extLst>
                  <a:ext uri="{FF2B5EF4-FFF2-40B4-BE49-F238E27FC236}">
                    <a16:creationId xmlns:a16="http://schemas.microsoft.com/office/drawing/2014/main" id="{74E4A8B5-9BA3-42E9-B76A-7B4040F29A30}"/>
                  </a:ext>
                </a:extLst>
              </p:cNvPr>
              <p:cNvSpPr/>
              <p:nvPr/>
            </p:nvSpPr>
            <p:spPr>
              <a:xfrm>
                <a:off x="9218500" y="3471398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정육면체 43">
                <a:extLst>
                  <a:ext uri="{FF2B5EF4-FFF2-40B4-BE49-F238E27FC236}">
                    <a16:creationId xmlns:a16="http://schemas.microsoft.com/office/drawing/2014/main" id="{4F10175A-022B-4F16-A08F-1E0C910135C0}"/>
                  </a:ext>
                </a:extLst>
              </p:cNvPr>
              <p:cNvSpPr/>
              <p:nvPr/>
            </p:nvSpPr>
            <p:spPr>
              <a:xfrm>
                <a:off x="9100347" y="3576702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22</a:t>
                </a:r>
                <a:endParaRPr lang="ko-KR" altLang="en-US" sz="1000" dirty="0"/>
              </a:p>
            </p:txBody>
          </p:sp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BFAC49F2-56FA-4A4A-B5DD-300F6B11F40C}"/>
                  </a:ext>
                </a:extLst>
              </p:cNvPr>
              <p:cNvSpPr/>
              <p:nvPr/>
            </p:nvSpPr>
            <p:spPr>
              <a:xfrm>
                <a:off x="8540410" y="3132362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F2C439E6-0024-4DC7-A239-3A035DDE5402}"/>
                  </a:ext>
                </a:extLst>
              </p:cNvPr>
              <p:cNvSpPr/>
              <p:nvPr/>
            </p:nvSpPr>
            <p:spPr>
              <a:xfrm>
                <a:off x="8422257" y="3247940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12</a:t>
                </a:r>
                <a:endParaRPr lang="ko-KR" altLang="en-US" sz="1000" dirty="0"/>
              </a:p>
            </p:txBody>
          </p:sp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89C338DD-7ACC-44A7-A29A-BAD622C66E93}"/>
                  </a:ext>
                </a:extLst>
              </p:cNvPr>
              <p:cNvSpPr/>
              <p:nvPr/>
            </p:nvSpPr>
            <p:spPr>
              <a:xfrm>
                <a:off x="8879455" y="3132362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정육면체 47">
                <a:extLst>
                  <a:ext uri="{FF2B5EF4-FFF2-40B4-BE49-F238E27FC236}">
                    <a16:creationId xmlns:a16="http://schemas.microsoft.com/office/drawing/2014/main" id="{9ED73077-8BB8-4179-A6E8-BC1551B12D23}"/>
                  </a:ext>
                </a:extLst>
              </p:cNvPr>
              <p:cNvSpPr/>
              <p:nvPr/>
            </p:nvSpPr>
            <p:spPr>
              <a:xfrm>
                <a:off x="8761302" y="3247940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14</a:t>
                </a:r>
                <a:endParaRPr lang="ko-KR" altLang="en-US" sz="1000" dirty="0"/>
              </a:p>
            </p:txBody>
          </p:sp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EFDCEEB5-582C-4969-810A-3EB04AC2F5E0}"/>
                  </a:ext>
                </a:extLst>
              </p:cNvPr>
              <p:cNvSpPr/>
              <p:nvPr/>
            </p:nvSpPr>
            <p:spPr>
              <a:xfrm>
                <a:off x="9218500" y="3129795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439EC4DF-3433-41A9-BCB7-968ECA868F99}"/>
                  </a:ext>
                </a:extLst>
              </p:cNvPr>
              <p:cNvSpPr/>
              <p:nvPr/>
            </p:nvSpPr>
            <p:spPr>
              <a:xfrm>
                <a:off x="9100347" y="3255647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16</a:t>
                </a:r>
                <a:endParaRPr lang="ko-KR" altLang="en-US" sz="1000" dirty="0"/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FF7F7AF4-04BA-4F01-B2BF-79A9B958F549}"/>
                  </a:ext>
                </a:extLst>
              </p:cNvPr>
              <p:cNvSpPr/>
              <p:nvPr/>
            </p:nvSpPr>
            <p:spPr>
              <a:xfrm>
                <a:off x="8540410" y="2793325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정육면체 51">
                <a:extLst>
                  <a:ext uri="{FF2B5EF4-FFF2-40B4-BE49-F238E27FC236}">
                    <a16:creationId xmlns:a16="http://schemas.microsoft.com/office/drawing/2014/main" id="{E82005D0-AB93-4651-9A13-7ECF44F0CD86}"/>
                  </a:ext>
                </a:extLst>
              </p:cNvPr>
              <p:cNvSpPr/>
              <p:nvPr/>
            </p:nvSpPr>
            <p:spPr>
              <a:xfrm>
                <a:off x="8422257" y="2908903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6</a:t>
                </a:r>
                <a:endParaRPr lang="ko-KR" altLang="en-US" sz="1000" dirty="0"/>
              </a:p>
            </p:txBody>
          </p:sp>
          <p:sp>
            <p:nvSpPr>
              <p:cNvPr id="53" name="정육면체 52">
                <a:extLst>
                  <a:ext uri="{FF2B5EF4-FFF2-40B4-BE49-F238E27FC236}">
                    <a16:creationId xmlns:a16="http://schemas.microsoft.com/office/drawing/2014/main" id="{3839BDB9-7E67-4834-A279-99CA7E2D0AFB}"/>
                  </a:ext>
                </a:extLst>
              </p:cNvPr>
              <p:cNvSpPr/>
              <p:nvPr/>
            </p:nvSpPr>
            <p:spPr>
              <a:xfrm>
                <a:off x="8879455" y="2793325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정육면체 53">
                <a:extLst>
                  <a:ext uri="{FF2B5EF4-FFF2-40B4-BE49-F238E27FC236}">
                    <a16:creationId xmlns:a16="http://schemas.microsoft.com/office/drawing/2014/main" id="{535A7E5D-0B0A-41E2-AE81-8DFBCBD30F6E}"/>
                  </a:ext>
                </a:extLst>
              </p:cNvPr>
              <p:cNvSpPr/>
              <p:nvPr/>
            </p:nvSpPr>
            <p:spPr>
              <a:xfrm>
                <a:off x="8761302" y="2908903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8</a:t>
                </a:r>
                <a:endParaRPr lang="ko-KR" altLang="en-US" sz="1000" dirty="0"/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377978E1-6054-456F-895B-6CC0B0F5F46E}"/>
                  </a:ext>
                </a:extLst>
              </p:cNvPr>
              <p:cNvSpPr/>
              <p:nvPr/>
            </p:nvSpPr>
            <p:spPr>
              <a:xfrm>
                <a:off x="9218500" y="2790758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정육면체 55">
                <a:extLst>
                  <a:ext uri="{FF2B5EF4-FFF2-40B4-BE49-F238E27FC236}">
                    <a16:creationId xmlns:a16="http://schemas.microsoft.com/office/drawing/2014/main" id="{990EB2C8-3862-4E1C-B252-DB7053634FC4}"/>
                  </a:ext>
                </a:extLst>
              </p:cNvPr>
              <p:cNvSpPr/>
              <p:nvPr/>
            </p:nvSpPr>
            <p:spPr>
              <a:xfrm>
                <a:off x="9100347" y="2916610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10</a:t>
                </a:r>
                <a:endParaRPr lang="ko-KR" altLang="en-US" sz="1000" dirty="0"/>
              </a:p>
            </p:txBody>
          </p:sp>
          <p:sp>
            <p:nvSpPr>
              <p:cNvPr id="57" name="정육면체 56">
                <a:extLst>
                  <a:ext uri="{FF2B5EF4-FFF2-40B4-BE49-F238E27FC236}">
                    <a16:creationId xmlns:a16="http://schemas.microsoft.com/office/drawing/2014/main" id="{59912BEE-ED0F-4B52-BAA5-8F816B642236}"/>
                  </a:ext>
                </a:extLst>
              </p:cNvPr>
              <p:cNvSpPr/>
              <p:nvPr/>
            </p:nvSpPr>
            <p:spPr>
              <a:xfrm>
                <a:off x="8539185" y="2461986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정육면체 57">
                <a:extLst>
                  <a:ext uri="{FF2B5EF4-FFF2-40B4-BE49-F238E27FC236}">
                    <a16:creationId xmlns:a16="http://schemas.microsoft.com/office/drawing/2014/main" id="{6BD9A794-4ED4-4D7D-BD80-0494A365A520}"/>
                  </a:ext>
                </a:extLst>
              </p:cNvPr>
              <p:cNvSpPr/>
              <p:nvPr/>
            </p:nvSpPr>
            <p:spPr>
              <a:xfrm>
                <a:off x="8421032" y="2577564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59" name="정육면체 58">
                <a:extLst>
                  <a:ext uri="{FF2B5EF4-FFF2-40B4-BE49-F238E27FC236}">
                    <a16:creationId xmlns:a16="http://schemas.microsoft.com/office/drawing/2014/main" id="{556563C7-EE31-401A-8A4D-5BF1AE986F5F}"/>
                  </a:ext>
                </a:extLst>
              </p:cNvPr>
              <p:cNvSpPr/>
              <p:nvPr/>
            </p:nvSpPr>
            <p:spPr>
              <a:xfrm>
                <a:off x="8878230" y="2461986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정육면체 59">
                <a:extLst>
                  <a:ext uri="{FF2B5EF4-FFF2-40B4-BE49-F238E27FC236}">
                    <a16:creationId xmlns:a16="http://schemas.microsoft.com/office/drawing/2014/main" id="{C44A456B-2F87-42AE-AFEF-D5C29195DE2B}"/>
                  </a:ext>
                </a:extLst>
              </p:cNvPr>
              <p:cNvSpPr/>
              <p:nvPr/>
            </p:nvSpPr>
            <p:spPr>
              <a:xfrm>
                <a:off x="8760077" y="2577564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61" name="정육면체 60">
                <a:extLst>
                  <a:ext uri="{FF2B5EF4-FFF2-40B4-BE49-F238E27FC236}">
                    <a16:creationId xmlns:a16="http://schemas.microsoft.com/office/drawing/2014/main" id="{0F0D5D63-7C45-4C87-961C-4DE7F0F0C052}"/>
                  </a:ext>
                </a:extLst>
              </p:cNvPr>
              <p:cNvSpPr/>
              <p:nvPr/>
            </p:nvSpPr>
            <p:spPr>
              <a:xfrm>
                <a:off x="9216050" y="2459411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정육면체 61">
                <a:extLst>
                  <a:ext uri="{FF2B5EF4-FFF2-40B4-BE49-F238E27FC236}">
                    <a16:creationId xmlns:a16="http://schemas.microsoft.com/office/drawing/2014/main" id="{E830AC5F-1227-4989-9DBC-C66B9E225F70}"/>
                  </a:ext>
                </a:extLst>
              </p:cNvPr>
              <p:cNvSpPr/>
              <p:nvPr/>
            </p:nvSpPr>
            <p:spPr>
              <a:xfrm>
                <a:off x="9099122" y="2585271"/>
                <a:ext cx="441784" cy="441784"/>
              </a:xfrm>
              <a:prstGeom prst="cube">
                <a:avLst/>
              </a:prstGeom>
              <a:solidFill>
                <a:srgbClr val="21262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4</a:t>
                </a:r>
                <a:endParaRPr lang="ko-KR" altLang="en-US" sz="1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0B55D54-C0F3-4BC7-B621-5C1E7DE435D4}"/>
                    </a:ext>
                  </a:extLst>
                </p:cNvPr>
                <p:cNvSpPr txBox="1"/>
                <p:nvPr/>
              </p:nvSpPr>
              <p:spPr>
                <a:xfrm>
                  <a:off x="9418153" y="3697108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0B55D54-C0F3-4BC7-B621-5C1E7DE43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153" y="3697108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B3EF452-70A9-4BE6-894F-879101206638}"/>
                    </a:ext>
                  </a:extLst>
                </p:cNvPr>
                <p:cNvSpPr txBox="1"/>
                <p:nvPr/>
              </p:nvSpPr>
              <p:spPr>
                <a:xfrm>
                  <a:off x="9530632" y="3536725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B3EF452-70A9-4BE6-894F-879101206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632" y="3536725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72657C1-F5B9-44F0-93BA-589DB3EE8E20}"/>
                    </a:ext>
                  </a:extLst>
                </p:cNvPr>
                <p:cNvSpPr txBox="1"/>
                <p:nvPr/>
              </p:nvSpPr>
              <p:spPr>
                <a:xfrm>
                  <a:off x="9406174" y="3337645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72657C1-F5B9-44F0-93BA-589DB3EE8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174" y="3337645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A41A057-A54D-4014-BDB8-882205E00B62}"/>
                    </a:ext>
                  </a:extLst>
                </p:cNvPr>
                <p:cNvSpPr txBox="1"/>
                <p:nvPr/>
              </p:nvSpPr>
              <p:spPr>
                <a:xfrm>
                  <a:off x="9528092" y="3237571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A41A057-A54D-4014-BDB8-882205E00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092" y="3237571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1E58BC2-FBBC-4D84-8B95-D78157241CDF}"/>
                    </a:ext>
                  </a:extLst>
                </p:cNvPr>
                <p:cNvSpPr txBox="1"/>
                <p:nvPr/>
              </p:nvSpPr>
              <p:spPr>
                <a:xfrm>
                  <a:off x="9413704" y="3020670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1E58BC2-FBBC-4D84-8B95-D78157241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3704" y="3020670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52420A1-160C-4CE1-8651-8F564EDEB4E4}"/>
                    </a:ext>
                  </a:extLst>
                </p:cNvPr>
                <p:cNvSpPr txBox="1"/>
                <p:nvPr/>
              </p:nvSpPr>
              <p:spPr>
                <a:xfrm>
                  <a:off x="9512883" y="2917923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52420A1-160C-4CE1-8651-8F564EDEB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883" y="2917923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3D81389-A855-48B7-8309-8D3B6DFEE50F}"/>
                    </a:ext>
                  </a:extLst>
                </p:cNvPr>
                <p:cNvSpPr txBox="1"/>
                <p:nvPr/>
              </p:nvSpPr>
              <p:spPr>
                <a:xfrm>
                  <a:off x="9413703" y="2671801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3D81389-A855-48B7-8309-8D3B6DFEE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3703" y="2671801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B5C707F-8627-4B5F-A846-DFDF840C21AE}"/>
                    </a:ext>
                  </a:extLst>
                </p:cNvPr>
                <p:cNvSpPr txBox="1"/>
                <p:nvPr/>
              </p:nvSpPr>
              <p:spPr>
                <a:xfrm>
                  <a:off x="9535677" y="2588852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B5C707F-8627-4B5F-A846-DFDF840C2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5677" y="2588852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C3F1C1F-4E2A-4749-89A0-9D1E097A5F3F}"/>
                    </a:ext>
                  </a:extLst>
                </p:cNvPr>
                <p:cNvSpPr txBox="1"/>
                <p:nvPr/>
              </p:nvSpPr>
              <p:spPr>
                <a:xfrm>
                  <a:off x="8554154" y="2499343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C3F1C1F-4E2A-4749-89A0-9D1E097A5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4154" y="2499343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53442F9-62A3-4C32-A9BB-F03EF4ABFCCB}"/>
                    </a:ext>
                  </a:extLst>
                </p:cNvPr>
                <p:cNvSpPr txBox="1"/>
                <p:nvPr/>
              </p:nvSpPr>
              <p:spPr>
                <a:xfrm>
                  <a:off x="8889358" y="2499342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53442F9-62A3-4C32-A9BB-F03EF4ABF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9358" y="2499342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15E6D9-F83B-4615-87C6-EECF7F96F2FA}"/>
                    </a:ext>
                  </a:extLst>
                </p:cNvPr>
                <p:cNvSpPr txBox="1"/>
                <p:nvPr/>
              </p:nvSpPr>
              <p:spPr>
                <a:xfrm>
                  <a:off x="9238514" y="2515092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15E6D9-F83B-4615-87C6-EECF7F96F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514" y="2515092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0884B6-240A-4728-B6A9-B7F503469F47}"/>
                    </a:ext>
                  </a:extLst>
                </p:cNvPr>
                <p:cNvSpPr txBox="1"/>
                <p:nvPr/>
              </p:nvSpPr>
              <p:spPr>
                <a:xfrm>
                  <a:off x="9319881" y="2405942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10884B6-240A-4728-B6A9-B7F503469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9881" y="2405942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BF8E05D-21D9-4B7B-B204-751D9B7E9DC6}"/>
                    </a:ext>
                  </a:extLst>
                </p:cNvPr>
                <p:cNvSpPr txBox="1"/>
                <p:nvPr/>
              </p:nvSpPr>
              <p:spPr>
                <a:xfrm>
                  <a:off x="9022666" y="2391607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BF8E05D-21D9-4B7B-B204-751D9B7E9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2666" y="2391607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753B447-377E-429A-B1C8-2DD7416AF9FD}"/>
                    </a:ext>
                  </a:extLst>
                </p:cNvPr>
                <p:cNvSpPr txBox="1"/>
                <p:nvPr/>
              </p:nvSpPr>
              <p:spPr>
                <a:xfrm>
                  <a:off x="8672267" y="2403072"/>
                  <a:ext cx="15254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3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753B447-377E-429A-B1C8-2DD7416A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2267" y="2403072"/>
                  <a:ext cx="152541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1C0E1D9-4C82-4CDB-B252-2B8434BE9248}"/>
              </a:ext>
            </a:extLst>
          </p:cNvPr>
          <p:cNvCxnSpPr>
            <a:cxnSpLocks/>
          </p:cNvCxnSpPr>
          <p:nvPr/>
        </p:nvCxnSpPr>
        <p:spPr>
          <a:xfrm>
            <a:off x="8422239" y="4802406"/>
            <a:ext cx="10017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6CAE75C-0181-4D5C-B74C-72C51C2B536E}"/>
              </a:ext>
            </a:extLst>
          </p:cNvPr>
          <p:cNvSpPr txBox="1"/>
          <p:nvPr/>
        </p:nvSpPr>
        <p:spPr>
          <a:xfrm>
            <a:off x="8398195" y="4887169"/>
            <a:ext cx="524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 </a:t>
            </a:r>
            <a:r>
              <a:rPr lang="en-US" altLang="ko-KR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5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1ED337-ECBE-47A3-AEBB-415E36BD62B7}"/>
              </a:ext>
            </a:extLst>
          </p:cNvPr>
          <p:cNvCxnSpPr>
            <a:cxnSpLocks/>
          </p:cNvCxnSpPr>
          <p:nvPr/>
        </p:nvCxnSpPr>
        <p:spPr>
          <a:xfrm>
            <a:off x="8363892" y="3356352"/>
            <a:ext cx="0" cy="8835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58025FD-4D3E-49B4-B0C9-3D641F71F60A}"/>
              </a:ext>
            </a:extLst>
          </p:cNvPr>
          <p:cNvSpPr txBox="1"/>
          <p:nvPr/>
        </p:nvSpPr>
        <p:spPr>
          <a:xfrm>
            <a:off x="7930516" y="3349631"/>
            <a:ext cx="415498" cy="4706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 </a:t>
            </a:r>
            <a:r>
              <a:rPr lang="en-US" altLang="ko-KR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5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A33698F-2200-4EAE-A5D2-CEF5C7738435}"/>
              </a:ext>
            </a:extLst>
          </p:cNvPr>
          <p:cNvCxnSpPr>
            <a:cxnSpLocks/>
          </p:cNvCxnSpPr>
          <p:nvPr/>
        </p:nvCxnSpPr>
        <p:spPr>
          <a:xfrm flipV="1">
            <a:off x="9533053" y="4543457"/>
            <a:ext cx="252906" cy="1926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90A878D-5291-4927-996C-D23B9B76840E}"/>
              </a:ext>
            </a:extLst>
          </p:cNvPr>
          <p:cNvSpPr txBox="1"/>
          <p:nvPr/>
        </p:nvSpPr>
        <p:spPr>
          <a:xfrm>
            <a:off x="9644862" y="4640823"/>
            <a:ext cx="524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 </a:t>
            </a:r>
            <a:r>
              <a:rPr lang="en-US" altLang="ko-KR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5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0" name="연결선: 구부러짐 109">
            <a:extLst>
              <a:ext uri="{FF2B5EF4-FFF2-40B4-BE49-F238E27FC236}">
                <a16:creationId xmlns:a16="http://schemas.microsoft.com/office/drawing/2014/main" id="{CCB0E7D7-7C5A-4298-8408-60C3D34839FA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985399" y="4054076"/>
            <a:ext cx="858374" cy="34747"/>
          </a:xfrm>
          <a:prstGeom prst="curvedConnector3">
            <a:avLst>
              <a:gd name="adj1" fmla="val 2123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1B60BB4-0DA1-41C6-918E-45A5E689720A}"/>
              </a:ext>
            </a:extLst>
          </p:cNvPr>
          <p:cNvSpPr txBox="1"/>
          <p:nvPr/>
        </p:nvSpPr>
        <p:spPr>
          <a:xfrm>
            <a:off x="321390" y="3892492"/>
            <a:ext cx="7892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인덱스 </a:t>
            </a:r>
          </a:p>
        </p:txBody>
      </p: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9DAF96F1-39D5-406C-B4FB-489C8DB28987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2165411" y="4718976"/>
            <a:ext cx="478510" cy="645370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CB8C4D-CED9-4B43-A969-D84A7E639F39}"/>
              </a:ext>
            </a:extLst>
          </p:cNvPr>
          <p:cNvSpPr txBox="1"/>
          <p:nvPr/>
        </p:nvSpPr>
        <p:spPr>
          <a:xfrm>
            <a:off x="2693820" y="5119333"/>
            <a:ext cx="64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243E7D6-8055-4A00-BA57-ED89301E282B}"/>
              </a:ext>
            </a:extLst>
          </p:cNvPr>
          <p:cNvSpPr/>
          <p:nvPr/>
        </p:nvSpPr>
        <p:spPr>
          <a:xfrm>
            <a:off x="1871187" y="1978832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CFD38CD-FF6A-4AC5-B59E-AFA30D042AA0}"/>
              </a:ext>
            </a:extLst>
          </p:cNvPr>
          <p:cNvSpPr/>
          <p:nvPr/>
        </p:nvSpPr>
        <p:spPr>
          <a:xfrm>
            <a:off x="5037359" y="1978832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DC1A84-C75D-49CB-854C-2DA255650EB1}"/>
              </a:ext>
            </a:extLst>
          </p:cNvPr>
          <p:cNvSpPr/>
          <p:nvPr/>
        </p:nvSpPr>
        <p:spPr>
          <a:xfrm>
            <a:off x="8203531" y="1978832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</a:t>
            </a:r>
          </a:p>
        </p:txBody>
      </p:sp>
    </p:spTree>
    <p:extLst>
      <p:ext uri="{BB962C8B-B14F-4D97-AF65-F5344CB8AC3E}">
        <p14:creationId xmlns:p14="http://schemas.microsoft.com/office/powerpoint/2010/main" val="338909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66C59D-C45B-4F57-ADE7-57197783FBDE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349C2-54CE-4AEA-B29D-8FB54282821C}"/>
              </a:ext>
            </a:extLst>
          </p:cNvPr>
          <p:cNvSpPr txBox="1"/>
          <p:nvPr/>
        </p:nvSpPr>
        <p:spPr>
          <a:xfrm>
            <a:off x="4957707" y="663761"/>
            <a:ext cx="227658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vs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 배열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AA4806-DB53-40DB-99BF-ABC90ECC3D86}"/>
              </a:ext>
            </a:extLst>
          </p:cNvPr>
          <p:cNvCxnSpPr>
            <a:cxnSpLocks/>
          </p:cNvCxnSpPr>
          <p:nvPr/>
        </p:nvCxnSpPr>
        <p:spPr>
          <a:xfrm>
            <a:off x="6096000" y="1335640"/>
            <a:ext cx="0" cy="5291191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DBA32-37C9-42FB-BF38-C48B31CB3D69}"/>
              </a:ext>
            </a:extLst>
          </p:cNvPr>
          <p:cNvSpPr/>
          <p:nvPr/>
        </p:nvSpPr>
        <p:spPr>
          <a:xfrm>
            <a:off x="2144309" y="1335640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99507D-DED0-4D9D-B680-AE76850BFB24}"/>
              </a:ext>
            </a:extLst>
          </p:cNvPr>
          <p:cNvSpPr/>
          <p:nvPr/>
        </p:nvSpPr>
        <p:spPr>
          <a:xfrm>
            <a:off x="8335363" y="1335640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 배열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6ABF9B-BE95-4E8B-AD4A-92DA00CF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3" y="2017022"/>
            <a:ext cx="4544159" cy="31611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722591-2C3B-49F4-A57D-F251CBFD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279" y="2017022"/>
            <a:ext cx="4033197" cy="3161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7DBFD-4B86-45DD-9326-339E43959036}"/>
              </a:ext>
            </a:extLst>
          </p:cNvPr>
          <p:cNvSpPr txBox="1"/>
          <p:nvPr/>
        </p:nvSpPr>
        <p:spPr>
          <a:xfrm>
            <a:off x="7234292" y="5612976"/>
            <a:ext cx="3443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배열과 배열 간에 수학적인 연산 적용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F3574-6A34-4B20-841F-8B94EC001BC0}"/>
              </a:ext>
            </a:extLst>
          </p:cNvPr>
          <p:cNvSpPr txBox="1"/>
          <p:nvPr/>
        </p:nvSpPr>
        <p:spPr>
          <a:xfrm>
            <a:off x="1617721" y="5612975"/>
            <a:ext cx="27655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리스트를 합한 형태로 출력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576693-A45A-4686-8303-0D8EE5461B43}"/>
              </a:ext>
            </a:extLst>
          </p:cNvPr>
          <p:cNvCxnSpPr>
            <a:cxnSpLocks/>
          </p:cNvCxnSpPr>
          <p:nvPr/>
        </p:nvCxnSpPr>
        <p:spPr>
          <a:xfrm>
            <a:off x="728393" y="5106256"/>
            <a:ext cx="264153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F6D9DA-8EDE-423D-95B0-6E804386DDD1}"/>
              </a:ext>
            </a:extLst>
          </p:cNvPr>
          <p:cNvCxnSpPr>
            <a:cxnSpLocks/>
          </p:cNvCxnSpPr>
          <p:nvPr/>
        </p:nvCxnSpPr>
        <p:spPr>
          <a:xfrm>
            <a:off x="7106932" y="5114819"/>
            <a:ext cx="1132942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9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C5C32-1F8A-428A-9085-1355614FA0B5}"/>
              </a:ext>
            </a:extLst>
          </p:cNvPr>
          <p:cNvSpPr/>
          <p:nvPr/>
        </p:nvSpPr>
        <p:spPr>
          <a:xfrm>
            <a:off x="9236686" y="3129133"/>
            <a:ext cx="1078566" cy="7481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8F7DE8-8D95-4244-93D8-A25EEBDE49B8}"/>
              </a:ext>
            </a:extLst>
          </p:cNvPr>
          <p:cNvSpPr/>
          <p:nvPr/>
        </p:nvSpPr>
        <p:spPr>
          <a:xfrm>
            <a:off x="3871137" y="3129133"/>
            <a:ext cx="482884" cy="748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E19F1-298D-4741-9C20-2B8A16AC8F5F}"/>
              </a:ext>
            </a:extLst>
          </p:cNvPr>
          <p:cNvSpPr txBox="1"/>
          <p:nvPr/>
        </p:nvSpPr>
        <p:spPr>
          <a:xfrm>
            <a:off x="1536303" y="3446352"/>
            <a:ext cx="343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grades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[88, 72, 93, 94]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1782-D567-41D9-AFD1-ABE42F645709}"/>
              </a:ext>
            </a:extLst>
          </p:cNvPr>
          <p:cNvSpPr txBox="1"/>
          <p:nvPr/>
        </p:nvSpPr>
        <p:spPr>
          <a:xfrm>
            <a:off x="5134839" y="663761"/>
            <a:ext cx="192232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인덱싱과 슬라이싱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33336-9F19-4473-BCA0-5B4E2E2179B0}"/>
              </a:ext>
            </a:extLst>
          </p:cNvPr>
          <p:cNvSpPr/>
          <p:nvPr/>
        </p:nvSpPr>
        <p:spPr>
          <a:xfrm>
            <a:off x="2288490" y="1302997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인덱싱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B4D07-AF7B-491D-9F20-1D7358737328}"/>
              </a:ext>
            </a:extLst>
          </p:cNvPr>
          <p:cNvSpPr/>
          <p:nvPr/>
        </p:nvSpPr>
        <p:spPr>
          <a:xfrm>
            <a:off x="8335363" y="1335640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9ABFF0-BE3E-45EF-8E5D-9F5A9AD8521A}"/>
              </a:ext>
            </a:extLst>
          </p:cNvPr>
          <p:cNvCxnSpPr>
            <a:cxnSpLocks/>
          </p:cNvCxnSpPr>
          <p:nvPr/>
        </p:nvCxnSpPr>
        <p:spPr>
          <a:xfrm>
            <a:off x="6096000" y="1335640"/>
            <a:ext cx="0" cy="5291191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52FA96-86E3-4CA9-93A0-6D327F20DED3}"/>
              </a:ext>
            </a:extLst>
          </p:cNvPr>
          <p:cNvSpPr txBox="1"/>
          <p:nvPr/>
        </p:nvSpPr>
        <p:spPr>
          <a:xfrm>
            <a:off x="7472724" y="3429000"/>
            <a:ext cx="343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grades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[88, 72, 93, 94]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77814-F7C8-4494-9C66-335A5A5262F9}"/>
              </a:ext>
            </a:extLst>
          </p:cNvPr>
          <p:cNvSpPr txBox="1"/>
          <p:nvPr/>
        </p:nvSpPr>
        <p:spPr>
          <a:xfrm>
            <a:off x="2975863" y="31291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49183-841C-43A7-8D9C-C8D4C5216760}"/>
              </a:ext>
            </a:extLst>
          </p:cNvPr>
          <p:cNvSpPr txBox="1"/>
          <p:nvPr/>
        </p:nvSpPr>
        <p:spPr>
          <a:xfrm>
            <a:off x="3463069" y="31291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1B934-1621-4798-B0F0-718CA4AA6B30}"/>
              </a:ext>
            </a:extLst>
          </p:cNvPr>
          <p:cNvSpPr txBox="1"/>
          <p:nvPr/>
        </p:nvSpPr>
        <p:spPr>
          <a:xfrm>
            <a:off x="3950276" y="31291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46A9-2BF4-4D7D-A3BA-658ADCE6CD80}"/>
              </a:ext>
            </a:extLst>
          </p:cNvPr>
          <p:cNvSpPr txBox="1"/>
          <p:nvPr/>
        </p:nvSpPr>
        <p:spPr>
          <a:xfrm>
            <a:off x="4437483" y="312913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5D90D-FBEC-4C9A-880C-F0B598B4BD47}"/>
              </a:ext>
            </a:extLst>
          </p:cNvPr>
          <p:cNvSpPr txBox="1"/>
          <p:nvPr/>
        </p:nvSpPr>
        <p:spPr>
          <a:xfrm>
            <a:off x="8721987" y="315200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0F316-409C-4135-A197-5CEE36F590C4}"/>
              </a:ext>
            </a:extLst>
          </p:cNvPr>
          <p:cNvSpPr txBox="1"/>
          <p:nvPr/>
        </p:nvSpPr>
        <p:spPr>
          <a:xfrm>
            <a:off x="9169423" y="315200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D84DE-6FEB-4885-BB4F-050E9C83A05D}"/>
              </a:ext>
            </a:extLst>
          </p:cNvPr>
          <p:cNvSpPr txBox="1"/>
          <p:nvPr/>
        </p:nvSpPr>
        <p:spPr>
          <a:xfrm>
            <a:off x="9616859" y="315200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549B1-5A2C-4E06-A3CA-DFD71BF65000}"/>
              </a:ext>
            </a:extLst>
          </p:cNvPr>
          <p:cNvSpPr txBox="1"/>
          <p:nvPr/>
        </p:nvSpPr>
        <p:spPr>
          <a:xfrm>
            <a:off x="10075137" y="31520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726E8E-E423-4F0A-8A68-15E6116FA573}"/>
              </a:ext>
            </a:extLst>
          </p:cNvPr>
          <p:cNvSpPr txBox="1"/>
          <p:nvPr/>
        </p:nvSpPr>
        <p:spPr>
          <a:xfrm>
            <a:off x="1664121" y="2034324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특정한 요소를 얻는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C3399-8FE9-44C4-B33C-19DEF8F41440}"/>
              </a:ext>
            </a:extLst>
          </p:cNvPr>
          <p:cNvSpPr txBox="1"/>
          <p:nvPr/>
        </p:nvSpPr>
        <p:spPr>
          <a:xfrm>
            <a:off x="7582753" y="1981971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요소 집합을 선택하는 방법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5D86DD-FD4C-426C-ABC9-9973BE17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31" y="4387273"/>
            <a:ext cx="3238952" cy="18385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024428-03E5-4300-AAA2-B225BFE96944}"/>
              </a:ext>
            </a:extLst>
          </p:cNvPr>
          <p:cNvSpPr txBox="1"/>
          <p:nvPr/>
        </p:nvSpPr>
        <p:spPr>
          <a:xfrm>
            <a:off x="10521056" y="312913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0434F9-0D01-4334-843F-B8103684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210" y="4285495"/>
            <a:ext cx="3410426" cy="18862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C061C6-27DE-4368-8748-CA9FFD3064D4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836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8A5510-1822-4EB8-A44C-B08702564317}"/>
              </a:ext>
            </a:extLst>
          </p:cNvPr>
          <p:cNvSpPr txBox="1"/>
          <p:nvPr/>
        </p:nvSpPr>
        <p:spPr>
          <a:xfrm>
            <a:off x="5239836" y="622665"/>
            <a:ext cx="171232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논리적인 인덱싱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A8E418-213E-4A9A-A876-241D90EF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62" y="1400408"/>
            <a:ext cx="5363476" cy="2028592"/>
          </a:xfrm>
          <a:prstGeom prst="rect">
            <a:avLst/>
          </a:prstGeom>
          <a:ln>
            <a:solidFill>
              <a:srgbClr val="21262A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2851CF-967F-4558-B166-F039CA6E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548" y="4460041"/>
            <a:ext cx="6572904" cy="997551"/>
          </a:xfrm>
          <a:prstGeom prst="rect">
            <a:avLst/>
          </a:prstGeom>
          <a:ln>
            <a:solidFill>
              <a:srgbClr val="21262A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CF8F9-6699-4AEE-B743-B2FFB59AF05A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88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73A232-1CAE-4AB7-ABE6-81060377DA2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4653E-4277-4C3F-8909-7F3B894261D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1C81BCE-0CD2-4B5C-893D-5CB872F0DC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"/>
    </mc:Choice>
    <mc:Fallback xmlns="">
      <p:transition spd="slow" advTm="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1F6B4-EA0A-4978-99BD-2FD87AC3719A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89DA2-47E6-458D-8824-135B4942BE60}"/>
              </a:ext>
            </a:extLst>
          </p:cNvPr>
          <p:cNvSpPr txBox="1"/>
          <p:nvPr/>
        </p:nvSpPr>
        <p:spPr>
          <a:xfrm>
            <a:off x="5484294" y="622665"/>
            <a:ext cx="122341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FB879617-D73E-4405-92E8-17ECE43813F2}"/>
              </a:ext>
            </a:extLst>
          </p:cNvPr>
          <p:cNvSpPr/>
          <p:nvPr/>
        </p:nvSpPr>
        <p:spPr>
          <a:xfrm>
            <a:off x="1715784" y="362833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0023F812-DD14-4DE1-8BA5-AB41C3782106}"/>
              </a:ext>
            </a:extLst>
          </p:cNvPr>
          <p:cNvSpPr/>
          <p:nvPr/>
        </p:nvSpPr>
        <p:spPr>
          <a:xfrm>
            <a:off x="2248328" y="362833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644247BA-2222-475F-842C-F6D4994D2BF1}"/>
              </a:ext>
            </a:extLst>
          </p:cNvPr>
          <p:cNvSpPr/>
          <p:nvPr/>
        </p:nvSpPr>
        <p:spPr>
          <a:xfrm>
            <a:off x="2780872" y="362833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6FCF43E7-B26C-4200-B0AC-2397A1596F04}"/>
              </a:ext>
            </a:extLst>
          </p:cNvPr>
          <p:cNvSpPr/>
          <p:nvPr/>
        </p:nvSpPr>
        <p:spPr>
          <a:xfrm>
            <a:off x="1714072" y="311291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CA04F5A4-E5EC-4C45-AE4B-4161AB2CB759}"/>
              </a:ext>
            </a:extLst>
          </p:cNvPr>
          <p:cNvSpPr/>
          <p:nvPr/>
        </p:nvSpPr>
        <p:spPr>
          <a:xfrm>
            <a:off x="2246616" y="311291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94566434-218B-47A1-8849-C100C58B7DC4}"/>
              </a:ext>
            </a:extLst>
          </p:cNvPr>
          <p:cNvSpPr/>
          <p:nvPr/>
        </p:nvSpPr>
        <p:spPr>
          <a:xfrm>
            <a:off x="2779160" y="3112912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7E5D3F8F-901A-4910-BC66-41AF43EEF51B}"/>
              </a:ext>
            </a:extLst>
          </p:cNvPr>
          <p:cNvSpPr/>
          <p:nvPr/>
        </p:nvSpPr>
        <p:spPr>
          <a:xfrm>
            <a:off x="1714072" y="2607766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960E0C85-83E9-4A53-A97D-63794FC034BB}"/>
              </a:ext>
            </a:extLst>
          </p:cNvPr>
          <p:cNvSpPr/>
          <p:nvPr/>
        </p:nvSpPr>
        <p:spPr>
          <a:xfrm>
            <a:off x="2246616" y="2607766"/>
            <a:ext cx="636998" cy="636998"/>
          </a:xfrm>
          <a:prstGeom prst="cube">
            <a:avLst/>
          </a:prstGeom>
          <a:solidFill>
            <a:srgbClr val="21262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C650D7CB-A176-4FD2-A601-9E25984C6B19}"/>
              </a:ext>
            </a:extLst>
          </p:cNvPr>
          <p:cNvSpPr/>
          <p:nvPr/>
        </p:nvSpPr>
        <p:spPr>
          <a:xfrm>
            <a:off x="2779160" y="2607766"/>
            <a:ext cx="636998" cy="636998"/>
          </a:xfrm>
          <a:prstGeom prst="cube">
            <a:avLst/>
          </a:prstGeom>
          <a:solidFill>
            <a:srgbClr val="FFC000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BB8919-FC6B-493E-9122-4ADC6D69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44" y="1828362"/>
            <a:ext cx="4761175" cy="3125912"/>
          </a:xfrm>
          <a:prstGeom prst="rect">
            <a:avLst/>
          </a:prstGeom>
          <a:ln>
            <a:solidFill>
              <a:srgbClr val="21262A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0FDAAD-E67A-4BE0-816A-3ED26D8EC1DE}"/>
              </a:ext>
            </a:extLst>
          </p:cNvPr>
          <p:cNvCxnSpPr>
            <a:cxnSpLocks/>
          </p:cNvCxnSpPr>
          <p:nvPr/>
        </p:nvCxnSpPr>
        <p:spPr>
          <a:xfrm>
            <a:off x="1367191" y="2754869"/>
            <a:ext cx="0" cy="1520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C44151-4201-4EA2-A0F1-1DA17870B46A}"/>
              </a:ext>
            </a:extLst>
          </p:cNvPr>
          <p:cNvCxnSpPr>
            <a:cxnSpLocks/>
          </p:cNvCxnSpPr>
          <p:nvPr/>
        </p:nvCxnSpPr>
        <p:spPr>
          <a:xfrm>
            <a:off x="1991081" y="2311527"/>
            <a:ext cx="142507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CBE00E-A920-4468-9B84-A09527392BA5}"/>
              </a:ext>
            </a:extLst>
          </p:cNvPr>
          <p:cNvSpPr txBox="1"/>
          <p:nvPr/>
        </p:nvSpPr>
        <p:spPr>
          <a:xfrm>
            <a:off x="1943302" y="236481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54279-9F45-4803-9045-5AADF45D6BCF}"/>
              </a:ext>
            </a:extLst>
          </p:cNvPr>
          <p:cNvSpPr txBox="1"/>
          <p:nvPr/>
        </p:nvSpPr>
        <p:spPr>
          <a:xfrm>
            <a:off x="2477720" y="236481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640F5-87E6-45B5-83FD-F9A6E2D5D803}"/>
              </a:ext>
            </a:extLst>
          </p:cNvPr>
          <p:cNvSpPr txBox="1"/>
          <p:nvPr/>
        </p:nvSpPr>
        <p:spPr>
          <a:xfrm>
            <a:off x="3021886" y="236878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5520A-F0C4-43DC-8FCC-7FF67243525B}"/>
              </a:ext>
            </a:extLst>
          </p:cNvPr>
          <p:cNvSpPr txBox="1"/>
          <p:nvPr/>
        </p:nvSpPr>
        <p:spPr>
          <a:xfrm>
            <a:off x="1441615" y="285131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5E916-E0E7-460D-8696-8020A03089F9}"/>
              </a:ext>
            </a:extLst>
          </p:cNvPr>
          <p:cNvSpPr txBox="1"/>
          <p:nvPr/>
        </p:nvSpPr>
        <p:spPr>
          <a:xfrm>
            <a:off x="1433116" y="339131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40C72F-32F5-44DE-BC96-63632C0AFDF6}"/>
              </a:ext>
            </a:extLst>
          </p:cNvPr>
          <p:cNvSpPr txBox="1"/>
          <p:nvPr/>
        </p:nvSpPr>
        <p:spPr>
          <a:xfrm>
            <a:off x="1433116" y="390533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FE1E03-634E-4623-8D82-CB68BFE4E991}"/>
              </a:ext>
            </a:extLst>
          </p:cNvPr>
          <p:cNvSpPr txBox="1"/>
          <p:nvPr/>
        </p:nvSpPr>
        <p:spPr>
          <a:xfrm>
            <a:off x="1960294" y="1958161"/>
            <a:ext cx="13292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인덱스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FE4165-A884-47FB-BA26-EEECF836182A}"/>
              </a:ext>
            </a:extLst>
          </p:cNvPr>
          <p:cNvSpPr txBox="1"/>
          <p:nvPr/>
        </p:nvSpPr>
        <p:spPr>
          <a:xfrm>
            <a:off x="916529" y="2754869"/>
            <a:ext cx="415498" cy="14677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 번째 인덱스</a:t>
            </a:r>
          </a:p>
        </p:txBody>
      </p:sp>
      <p:sp>
        <p:nvSpPr>
          <p:cNvPr id="35" name="설명선: 굽은 선 34">
            <a:extLst>
              <a:ext uri="{FF2B5EF4-FFF2-40B4-BE49-F238E27FC236}">
                <a16:creationId xmlns:a16="http://schemas.microsoft.com/office/drawing/2014/main" id="{CBF13E27-AB7E-44A5-B8C0-E97224BFEE66}"/>
              </a:ext>
            </a:extLst>
          </p:cNvPr>
          <p:cNvSpPr/>
          <p:nvPr/>
        </p:nvSpPr>
        <p:spPr>
          <a:xfrm>
            <a:off x="3653116" y="2616369"/>
            <a:ext cx="986319" cy="276999"/>
          </a:xfrm>
          <a:prstGeom prst="borderCallout2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ny[0][2]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E2DDAF-256C-4FEA-A925-1C293A434AE7}"/>
              </a:ext>
            </a:extLst>
          </p:cNvPr>
          <p:cNvSpPr/>
          <p:nvPr/>
        </p:nvSpPr>
        <p:spPr>
          <a:xfrm>
            <a:off x="5276831" y="3291296"/>
            <a:ext cx="452388" cy="27540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71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C1DBA-C111-4441-BFFA-E318ACF4242E}"/>
              </a:ext>
            </a:extLst>
          </p:cNvPr>
          <p:cNvSpPr txBox="1"/>
          <p:nvPr/>
        </p:nvSpPr>
        <p:spPr>
          <a:xfrm>
            <a:off x="5330053" y="653487"/>
            <a:ext cx="158960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arange()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A6C29-81A4-4255-8EAF-586259EC5060}"/>
              </a:ext>
            </a:extLst>
          </p:cNvPr>
          <p:cNvSpPr txBox="1"/>
          <p:nvPr/>
        </p:nvSpPr>
        <p:spPr>
          <a:xfrm>
            <a:off x="4285220" y="1454052"/>
            <a:ext cx="3847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np.arange(start, stop, step)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081A4A-AB5D-4DFA-B7CC-EAD621B46D72}"/>
              </a:ext>
            </a:extLst>
          </p:cNvPr>
          <p:cNvCxnSpPr>
            <a:cxnSpLocks/>
          </p:cNvCxnSpPr>
          <p:nvPr/>
        </p:nvCxnSpPr>
        <p:spPr>
          <a:xfrm flipV="1">
            <a:off x="6093304" y="1884940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A0914B-0633-4D9B-9396-5219F6338EB2}"/>
              </a:ext>
            </a:extLst>
          </p:cNvPr>
          <p:cNvCxnSpPr>
            <a:cxnSpLocks/>
          </p:cNvCxnSpPr>
          <p:nvPr/>
        </p:nvCxnSpPr>
        <p:spPr>
          <a:xfrm flipV="1">
            <a:off x="6903250" y="1884939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866C68-B07D-43C6-B120-08C37283A81E}"/>
              </a:ext>
            </a:extLst>
          </p:cNvPr>
          <p:cNvCxnSpPr>
            <a:cxnSpLocks/>
          </p:cNvCxnSpPr>
          <p:nvPr/>
        </p:nvCxnSpPr>
        <p:spPr>
          <a:xfrm flipV="1">
            <a:off x="7651551" y="1884939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BC75A1-BA28-45B0-AA83-9D6E4BB3EF2F}"/>
              </a:ext>
            </a:extLst>
          </p:cNvPr>
          <p:cNvSpPr txBox="1"/>
          <p:nvPr/>
        </p:nvSpPr>
        <p:spPr>
          <a:xfrm>
            <a:off x="5738880" y="2300346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시작값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B45FB-893D-4F35-8130-275D443CC05B}"/>
              </a:ext>
            </a:extLst>
          </p:cNvPr>
          <p:cNvSpPr txBox="1"/>
          <p:nvPr/>
        </p:nvSpPr>
        <p:spPr>
          <a:xfrm>
            <a:off x="6548826" y="2300345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종료값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C5592-2938-4BDF-BB6B-586C1AF052FE}"/>
              </a:ext>
            </a:extLst>
          </p:cNvPr>
          <p:cNvSpPr txBox="1"/>
          <p:nvPr/>
        </p:nvSpPr>
        <p:spPr>
          <a:xfrm>
            <a:off x="7384490" y="2300344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1D3A28-3C74-4846-9473-FDDE0420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50" y="2849261"/>
            <a:ext cx="4309407" cy="3469346"/>
          </a:xfrm>
          <a:prstGeom prst="rect">
            <a:avLst/>
          </a:prstGeom>
          <a:ln>
            <a:solidFill>
              <a:srgbClr val="21262A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66FBC0-7A8E-4D80-A36E-FC055AC11AE0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38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E3DC31-E9FC-4B46-8453-B376A690FFCA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4F734-BB29-42C4-927F-58629B249597}"/>
              </a:ext>
            </a:extLst>
          </p:cNvPr>
          <p:cNvSpPr txBox="1"/>
          <p:nvPr/>
        </p:nvSpPr>
        <p:spPr>
          <a:xfrm>
            <a:off x="5234802" y="653488"/>
            <a:ext cx="172239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linspace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5EC19-C5C6-4E01-A596-3D7BD4DFE60C}"/>
              </a:ext>
            </a:extLst>
          </p:cNvPr>
          <p:cNvSpPr txBox="1"/>
          <p:nvPr/>
        </p:nvSpPr>
        <p:spPr>
          <a:xfrm>
            <a:off x="4048914" y="1476517"/>
            <a:ext cx="4010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np.linspace(start, stop, step)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B498524-5013-46C9-AF2E-F7BA2A33BE6B}"/>
              </a:ext>
            </a:extLst>
          </p:cNvPr>
          <p:cNvCxnSpPr>
            <a:cxnSpLocks/>
          </p:cNvCxnSpPr>
          <p:nvPr/>
        </p:nvCxnSpPr>
        <p:spPr>
          <a:xfrm flipV="1">
            <a:off x="6052207" y="1907405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91AD4D-65E7-4364-9DAA-C214713720CD}"/>
              </a:ext>
            </a:extLst>
          </p:cNvPr>
          <p:cNvCxnSpPr>
            <a:cxnSpLocks/>
          </p:cNvCxnSpPr>
          <p:nvPr/>
        </p:nvCxnSpPr>
        <p:spPr>
          <a:xfrm flipV="1">
            <a:off x="6862153" y="1907404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FD0691-45AE-4205-8988-E70819B2F193}"/>
              </a:ext>
            </a:extLst>
          </p:cNvPr>
          <p:cNvCxnSpPr>
            <a:cxnSpLocks/>
          </p:cNvCxnSpPr>
          <p:nvPr/>
        </p:nvCxnSpPr>
        <p:spPr>
          <a:xfrm flipV="1">
            <a:off x="7610454" y="1907404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A85491-BB50-4B16-B5E0-593DA59C67DC}"/>
              </a:ext>
            </a:extLst>
          </p:cNvPr>
          <p:cNvSpPr txBox="1"/>
          <p:nvPr/>
        </p:nvSpPr>
        <p:spPr>
          <a:xfrm>
            <a:off x="5697783" y="232281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시작값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ECCF5-4B5F-4AAE-A23D-B970786BCF4F}"/>
              </a:ext>
            </a:extLst>
          </p:cNvPr>
          <p:cNvSpPr txBox="1"/>
          <p:nvPr/>
        </p:nvSpPr>
        <p:spPr>
          <a:xfrm>
            <a:off x="6507729" y="232281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종료값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B92CE-0319-4CD6-B4E1-065559770CA2}"/>
              </a:ext>
            </a:extLst>
          </p:cNvPr>
          <p:cNvSpPr txBox="1"/>
          <p:nvPr/>
        </p:nvSpPr>
        <p:spPr>
          <a:xfrm>
            <a:off x="7343393" y="232280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614E97-38BC-4ADF-AB1C-DF848FF2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846" y="3140770"/>
            <a:ext cx="5926308" cy="3342224"/>
          </a:xfrm>
          <a:prstGeom prst="rect">
            <a:avLst/>
          </a:prstGeom>
          <a:ln>
            <a:solidFill>
              <a:srgbClr val="21262A"/>
            </a:solidFill>
          </a:ln>
        </p:spPr>
      </p:pic>
    </p:spTree>
    <p:extLst>
      <p:ext uri="{BB962C8B-B14F-4D97-AF65-F5344CB8AC3E}">
        <p14:creationId xmlns:p14="http://schemas.microsoft.com/office/powerpoint/2010/main" val="151168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D26E1-2876-468B-8CED-EF15E22A2DB3}"/>
              </a:ext>
            </a:extLst>
          </p:cNvPr>
          <p:cNvSpPr txBox="1"/>
          <p:nvPr/>
        </p:nvSpPr>
        <p:spPr>
          <a:xfrm>
            <a:off x="5197132" y="663762"/>
            <a:ext cx="1797736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logspace()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3183-28AB-4406-92B2-1AF14605B965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3FEEF-1998-41F4-B6EC-344F899947E6}"/>
              </a:ext>
            </a:extLst>
          </p:cNvPr>
          <p:cNvSpPr txBox="1"/>
          <p:nvPr/>
        </p:nvSpPr>
        <p:spPr>
          <a:xfrm>
            <a:off x="4736846" y="1476517"/>
            <a:ext cx="2718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np.logspace(</a:t>
            </a:r>
            <a:r>
              <a:rPr lang="en-US" altLang="ko-KR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E6DABA-B604-4868-B0F0-6FDCACE6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45" y="2605443"/>
            <a:ext cx="7646310" cy="2642475"/>
          </a:xfrm>
          <a:prstGeom prst="rect">
            <a:avLst/>
          </a:prstGeom>
          <a:ln>
            <a:solidFill>
              <a:srgbClr val="21262A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E0E452-2BBB-45D5-93C7-4CAFDD3C5F58}"/>
                  </a:ext>
                </a:extLst>
              </p:cNvPr>
              <p:cNvSpPr txBox="1"/>
              <p:nvPr/>
            </p:nvSpPr>
            <p:spPr>
              <a:xfrm>
                <a:off x="5357956" y="3786641"/>
                <a:ext cx="202286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까지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10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E0E452-2BBB-45D5-93C7-4CAFDD3C5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56" y="3786641"/>
                <a:ext cx="2022861" cy="280077"/>
              </a:xfrm>
              <a:prstGeom prst="rect">
                <a:avLst/>
              </a:prstGeom>
              <a:blipFill>
                <a:blip r:embed="rId4"/>
                <a:stretch>
                  <a:fillRect l="-4217" t="-23913" r="-6325" b="-5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9AF719-2D47-4B6D-B4A9-8CE82F6BF974}"/>
              </a:ext>
            </a:extLst>
          </p:cNvPr>
          <p:cNvCxnSpPr>
            <a:cxnSpLocks/>
          </p:cNvCxnSpPr>
          <p:nvPr/>
        </p:nvCxnSpPr>
        <p:spPr>
          <a:xfrm>
            <a:off x="4884617" y="3931414"/>
            <a:ext cx="3911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30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D26E1-2876-468B-8CED-EF15E22A2DB3}"/>
              </a:ext>
            </a:extLst>
          </p:cNvPr>
          <p:cNvSpPr txBox="1"/>
          <p:nvPr/>
        </p:nvSpPr>
        <p:spPr>
          <a:xfrm>
            <a:off x="5240189" y="684310"/>
            <a:ext cx="171162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3183-28AB-4406-92B2-1AF14605B965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8D21F-562B-40F3-92F7-8224A3F981B9}"/>
              </a:ext>
            </a:extLst>
          </p:cNvPr>
          <p:cNvSpPr txBox="1"/>
          <p:nvPr/>
        </p:nvSpPr>
        <p:spPr>
          <a:xfrm>
            <a:off x="3411438" y="1272593"/>
            <a:ext cx="4999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new_array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old_array.reshape((3,4)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55349C-9458-4A82-997F-97B457350E31}"/>
              </a:ext>
            </a:extLst>
          </p:cNvPr>
          <p:cNvCxnSpPr>
            <a:cxnSpLocks/>
          </p:cNvCxnSpPr>
          <p:nvPr/>
        </p:nvCxnSpPr>
        <p:spPr>
          <a:xfrm flipV="1">
            <a:off x="4130940" y="1703480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28A1743-15A8-48E6-AE94-576FEC5A47B4}"/>
              </a:ext>
            </a:extLst>
          </p:cNvPr>
          <p:cNvCxnSpPr>
            <a:cxnSpLocks/>
          </p:cNvCxnSpPr>
          <p:nvPr/>
        </p:nvCxnSpPr>
        <p:spPr>
          <a:xfrm flipV="1">
            <a:off x="5868984" y="1703480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D8B59F-DC7E-4869-BA07-C3DD6B93054A}"/>
              </a:ext>
            </a:extLst>
          </p:cNvPr>
          <p:cNvSpPr txBox="1"/>
          <p:nvPr/>
        </p:nvSpPr>
        <p:spPr>
          <a:xfrm>
            <a:off x="3577743" y="2090014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배열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9E664-D8AA-45F7-ADAA-E90EC7B1E298}"/>
              </a:ext>
            </a:extLst>
          </p:cNvPr>
          <p:cNvSpPr txBox="1"/>
          <p:nvPr/>
        </p:nvSpPr>
        <p:spPr>
          <a:xfrm>
            <a:off x="5315787" y="2134367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원래의 배열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031487-CE2F-4D37-864C-BF7C85C2015B}"/>
              </a:ext>
            </a:extLst>
          </p:cNvPr>
          <p:cNvCxnSpPr>
            <a:cxnSpLocks/>
          </p:cNvCxnSpPr>
          <p:nvPr/>
        </p:nvCxnSpPr>
        <p:spPr>
          <a:xfrm flipV="1">
            <a:off x="7850184" y="1703480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3DDE5-62F2-41F1-A5C0-34B51ED5E603}"/>
              </a:ext>
            </a:extLst>
          </p:cNvPr>
          <p:cNvSpPr txBox="1"/>
          <p:nvPr/>
        </p:nvSpPr>
        <p:spPr>
          <a:xfrm>
            <a:off x="7053831" y="2134366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행의 개수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B3F986-B3C0-4F6E-A5A6-85BC77E5EB5A}"/>
              </a:ext>
            </a:extLst>
          </p:cNvPr>
          <p:cNvCxnSpPr>
            <a:cxnSpLocks/>
          </p:cNvCxnSpPr>
          <p:nvPr/>
        </p:nvCxnSpPr>
        <p:spPr>
          <a:xfrm flipV="1">
            <a:off x="8125874" y="1716785"/>
            <a:ext cx="0" cy="386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F7D534-EFED-40E5-B956-BEB6C7D58BC0}"/>
              </a:ext>
            </a:extLst>
          </p:cNvPr>
          <p:cNvSpPr txBox="1"/>
          <p:nvPr/>
        </p:nvSpPr>
        <p:spPr>
          <a:xfrm>
            <a:off x="7985496" y="2134365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열의 개수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37F408-142D-41B6-B393-89C52B57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95" y="2635387"/>
            <a:ext cx="5973009" cy="3858163"/>
          </a:xfrm>
          <a:prstGeom prst="rect">
            <a:avLst/>
          </a:prstGeom>
          <a:ln>
            <a:solidFill>
              <a:srgbClr val="21262A"/>
            </a:solidFill>
          </a:ln>
        </p:spPr>
      </p:pic>
    </p:spTree>
    <p:extLst>
      <p:ext uri="{BB962C8B-B14F-4D97-AF65-F5344CB8AC3E}">
        <p14:creationId xmlns:p14="http://schemas.microsoft.com/office/powerpoint/2010/main" val="303778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D26E1-2876-468B-8CED-EF15E22A2DB3}"/>
              </a:ext>
            </a:extLst>
          </p:cNvPr>
          <p:cNvSpPr txBox="1"/>
          <p:nvPr/>
        </p:nvSpPr>
        <p:spPr>
          <a:xfrm>
            <a:off x="4870699" y="538609"/>
            <a:ext cx="1959896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난수 생성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rand()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3183-28AB-4406-92B2-1AF14605B965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B730B6-B0CB-4FB3-A5C5-A6936F0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2" y="1657102"/>
            <a:ext cx="5239481" cy="3543795"/>
          </a:xfrm>
          <a:prstGeom prst="rect">
            <a:avLst/>
          </a:prstGeom>
          <a:ln>
            <a:solidFill>
              <a:srgbClr val="21262A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4CB316-BEE6-4FD3-A6A4-EF4841A9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47" y="1942891"/>
            <a:ext cx="6182588" cy="2972215"/>
          </a:xfrm>
          <a:prstGeom prst="rect">
            <a:avLst/>
          </a:prstGeom>
          <a:ln>
            <a:solidFill>
              <a:srgbClr val="21262A"/>
            </a:solidFill>
          </a:ln>
        </p:spPr>
      </p:pic>
    </p:spTree>
    <p:extLst>
      <p:ext uri="{BB962C8B-B14F-4D97-AF65-F5344CB8AC3E}">
        <p14:creationId xmlns:p14="http://schemas.microsoft.com/office/powerpoint/2010/main" val="2540560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D26E1-2876-468B-8CED-EF15E22A2DB3}"/>
              </a:ext>
            </a:extLst>
          </p:cNvPr>
          <p:cNvSpPr txBox="1"/>
          <p:nvPr/>
        </p:nvSpPr>
        <p:spPr>
          <a:xfrm>
            <a:off x="4596679" y="684311"/>
            <a:ext cx="299864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정규분포 난수 생성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randn()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3183-28AB-4406-92B2-1AF14605B965}"/>
              </a:ext>
            </a:extLst>
          </p:cNvPr>
          <p:cNvSpPr txBox="1"/>
          <p:nvPr/>
        </p:nvSpPr>
        <p:spPr>
          <a:xfrm>
            <a:off x="0" y="0"/>
            <a:ext cx="181972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(Numpy)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96A897-D034-4D55-925C-4776A931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17" y="1311164"/>
            <a:ext cx="7749565" cy="50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3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88636E6-C841-45D8-B2B4-86F89DF8B26C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E5FC47D-1AF7-4ABC-9F2C-FE8FA108808E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83221-40CF-4D78-8DE9-6AAC0BA10638}"/>
              </a:ext>
            </a:extLst>
          </p:cNvPr>
          <p:cNvSpPr txBox="1"/>
          <p:nvPr/>
        </p:nvSpPr>
        <p:spPr>
          <a:xfrm>
            <a:off x="3496185" y="2828835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ko-KR" altLang="en-US" sz="7200" spc="-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C8758-CFEC-4101-A6AE-9AEE57F9E1E1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7DE0D0-9C97-412E-9EA3-84E92807D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0"/>
    </mc:Choice>
    <mc:Fallback xmlns="">
      <p:transition spd="slow" advTm="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3472425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DC8E2-61FD-4CF8-AAE9-C87E719F013A}"/>
              </a:ext>
            </a:extLst>
          </p:cNvPr>
          <p:cNvSpPr txBox="1"/>
          <p:nvPr/>
        </p:nvSpPr>
        <p:spPr>
          <a:xfrm>
            <a:off x="4497870" y="2181743"/>
            <a:ext cx="319626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53AC-F888-4BCE-922F-3D64B1433C67}"/>
              </a:ext>
            </a:extLst>
          </p:cNvPr>
          <p:cNvSpPr txBox="1"/>
          <p:nvPr/>
        </p:nvSpPr>
        <p:spPr>
          <a:xfrm>
            <a:off x="2775218" y="2947587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인공지능의 한 분야로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컴퓨터에 학습 기능을 부여하기 위한 연구 분야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860A6-6320-4AF1-8E14-2E54E7F7210A}"/>
              </a:ext>
            </a:extLst>
          </p:cNvPr>
          <p:cNvSpPr txBox="1"/>
          <p:nvPr/>
        </p:nvSpPr>
        <p:spPr>
          <a:xfrm>
            <a:off x="2384085" y="3528765"/>
            <a:ext cx="742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패턴 인식 및 계산 학습 이론에서 진화하여 컴퓨터가 학습하는 알고리즘을 연구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4E3C3-9B01-4BFF-BBF7-DDF12F5A8BD9}"/>
              </a:ext>
            </a:extLst>
          </p:cNvPr>
          <p:cNvSpPr txBox="1"/>
          <p:nvPr/>
        </p:nvSpPr>
        <p:spPr>
          <a:xfrm>
            <a:off x="3969456" y="4109943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데이터가 많아지면 알고리즘 성능 향상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A027A15-DBE6-4307-B62B-109BFE095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78"/>
    </mc:Choice>
    <mc:Fallback xmlns="">
      <p:transition spd="slow" advTm="1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3472425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1EAB-D572-41E1-A74B-18CBE2BD2968}"/>
              </a:ext>
            </a:extLst>
          </p:cNvPr>
          <p:cNvSpPr txBox="1"/>
          <p:nvPr/>
        </p:nvSpPr>
        <p:spPr>
          <a:xfrm>
            <a:off x="4254213" y="590576"/>
            <a:ext cx="3680816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 간의 관계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1CD26B-E826-4A7E-B872-F6CEC28EBBFC}"/>
              </a:ext>
            </a:extLst>
          </p:cNvPr>
          <p:cNvGrpSpPr/>
          <p:nvPr/>
        </p:nvGrpSpPr>
        <p:grpSpPr>
          <a:xfrm>
            <a:off x="2904816" y="1658819"/>
            <a:ext cx="6382367" cy="4423939"/>
            <a:chOff x="2904816" y="1300436"/>
            <a:chExt cx="6382367" cy="44239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2FFD74-E2CF-4890-A8E7-8D3765D1B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816" y="1300436"/>
              <a:ext cx="6382367" cy="41777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368DC-EDE0-48C5-AE79-FCBFE37FF9DE}"/>
                </a:ext>
              </a:extLst>
            </p:cNvPr>
            <p:cNvSpPr txBox="1"/>
            <p:nvPr/>
          </p:nvSpPr>
          <p:spPr>
            <a:xfrm>
              <a:off x="4376041" y="5478154"/>
              <a:ext cx="34371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21262A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http://www.tcpschool.com/deep2018/deep2018_ai_vs</a:t>
              </a:r>
              <a:endParaRPr lang="en-US" altLang="ko-KR" sz="1000" dirty="0">
                <a:solidFill>
                  <a:srgbClr val="21262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BD1DEF-06C5-47DF-840A-E2CE7BC7C5A7}"/>
              </a:ext>
            </a:extLst>
          </p:cNvPr>
          <p:cNvSpPr txBox="1"/>
          <p:nvPr/>
        </p:nvSpPr>
        <p:spPr>
          <a:xfrm>
            <a:off x="4464205" y="122793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 ⊃ 기계학습  ⊃  딥러닝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5CBD68B-C0AB-42C0-9749-CCD388E63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5"/>
    </mc:Choice>
    <mc:Fallback xmlns="">
      <p:transition spd="slow" advTm="1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3472425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838CA-6FEA-47D4-9A1A-E46F049A7E7C}"/>
              </a:ext>
            </a:extLst>
          </p:cNvPr>
          <p:cNvSpPr txBox="1"/>
          <p:nvPr/>
        </p:nvSpPr>
        <p:spPr>
          <a:xfrm>
            <a:off x="4972134" y="773457"/>
            <a:ext cx="224773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 학습의 응용 분야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B06500-E1CE-41E7-A934-849D6F99B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31" y="2697632"/>
            <a:ext cx="1462735" cy="146273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DC4ACC7-9204-420D-B9CC-44BAA394FC9A}"/>
              </a:ext>
            </a:extLst>
          </p:cNvPr>
          <p:cNvSpPr/>
          <p:nvPr/>
        </p:nvSpPr>
        <p:spPr>
          <a:xfrm>
            <a:off x="5061358" y="2394359"/>
            <a:ext cx="2069280" cy="2069280"/>
          </a:xfrm>
          <a:prstGeom prst="ellipse">
            <a:avLst/>
          </a:prstGeom>
          <a:noFill/>
          <a:ln w="3810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C9F0823-891A-4B43-AB5C-47FFC7AE9044}"/>
              </a:ext>
            </a:extLst>
          </p:cNvPr>
          <p:cNvSpPr/>
          <p:nvPr/>
        </p:nvSpPr>
        <p:spPr>
          <a:xfrm>
            <a:off x="3099888" y="1340124"/>
            <a:ext cx="1559293" cy="1559293"/>
          </a:xfrm>
          <a:prstGeom prst="ellipse">
            <a:avLst/>
          </a:prstGeom>
          <a:noFill/>
          <a:ln w="3810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665A35-E6E8-43C5-991E-C5B75A238731}"/>
              </a:ext>
            </a:extLst>
          </p:cNvPr>
          <p:cNvSpPr/>
          <p:nvPr/>
        </p:nvSpPr>
        <p:spPr>
          <a:xfrm>
            <a:off x="2163223" y="3506110"/>
            <a:ext cx="1559293" cy="1559293"/>
          </a:xfrm>
          <a:prstGeom prst="ellipse">
            <a:avLst/>
          </a:prstGeom>
          <a:noFill/>
          <a:ln w="3810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C43CD0-D22F-478C-9489-7A43A9137A2F}"/>
              </a:ext>
            </a:extLst>
          </p:cNvPr>
          <p:cNvGrpSpPr/>
          <p:nvPr/>
        </p:nvGrpSpPr>
        <p:grpSpPr>
          <a:xfrm>
            <a:off x="7130638" y="1340124"/>
            <a:ext cx="1559293" cy="1559293"/>
            <a:chOff x="8033333" y="1322865"/>
            <a:chExt cx="1559293" cy="15592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3A40A1E-F8C6-4C86-BBF7-703FE7E1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5180" y="1614712"/>
              <a:ext cx="975600" cy="9756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504AC6D-FAAB-4037-BC22-44C3D324AD34}"/>
                </a:ext>
              </a:extLst>
            </p:cNvPr>
            <p:cNvSpPr/>
            <p:nvPr/>
          </p:nvSpPr>
          <p:spPr>
            <a:xfrm>
              <a:off x="8033333" y="1322865"/>
              <a:ext cx="1559293" cy="1559293"/>
            </a:xfrm>
            <a:prstGeom prst="ellipse">
              <a:avLst/>
            </a:prstGeom>
            <a:noFill/>
            <a:ln w="3810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4030E-1B4E-4506-A7B7-066C424F44FE}"/>
              </a:ext>
            </a:extLst>
          </p:cNvPr>
          <p:cNvGrpSpPr/>
          <p:nvPr/>
        </p:nvGrpSpPr>
        <p:grpSpPr>
          <a:xfrm>
            <a:off x="9035533" y="4955422"/>
            <a:ext cx="1559293" cy="1559293"/>
            <a:chOff x="7824660" y="3865419"/>
            <a:chExt cx="1559293" cy="155929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27AB2C-D2D5-42B4-91CD-399BF069F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506" y="4160367"/>
              <a:ext cx="975600" cy="9756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C05982-2FFC-4030-BB61-8D00A5815673}"/>
                </a:ext>
              </a:extLst>
            </p:cNvPr>
            <p:cNvSpPr/>
            <p:nvPr/>
          </p:nvSpPr>
          <p:spPr>
            <a:xfrm>
              <a:off x="7824660" y="3865419"/>
              <a:ext cx="1559293" cy="1559293"/>
            </a:xfrm>
            <a:prstGeom prst="ellipse">
              <a:avLst/>
            </a:prstGeom>
            <a:noFill/>
            <a:ln w="3810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91F759ED-4F1F-4D2E-8AA1-087578E521D0}"/>
              </a:ext>
            </a:extLst>
          </p:cNvPr>
          <p:cNvSpPr/>
          <p:nvPr/>
        </p:nvSpPr>
        <p:spPr>
          <a:xfrm>
            <a:off x="4367139" y="4924971"/>
            <a:ext cx="1559293" cy="1559293"/>
          </a:xfrm>
          <a:prstGeom prst="ellipse">
            <a:avLst/>
          </a:prstGeom>
          <a:noFill/>
          <a:ln w="3810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F37908F-4A5E-4626-8A8C-FA413D023A55}"/>
              </a:ext>
            </a:extLst>
          </p:cNvPr>
          <p:cNvSpPr/>
          <p:nvPr/>
        </p:nvSpPr>
        <p:spPr>
          <a:xfrm>
            <a:off x="7330317" y="3797956"/>
            <a:ext cx="1559293" cy="1559293"/>
          </a:xfrm>
          <a:prstGeom prst="ellipse">
            <a:avLst/>
          </a:prstGeom>
          <a:noFill/>
          <a:ln w="3810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BE6856-8DEB-484C-91D3-5578A08F9A29}"/>
              </a:ext>
            </a:extLst>
          </p:cNvPr>
          <p:cNvGrpSpPr/>
          <p:nvPr/>
        </p:nvGrpSpPr>
        <p:grpSpPr>
          <a:xfrm>
            <a:off x="9359594" y="3674942"/>
            <a:ext cx="1403885" cy="362411"/>
            <a:chOff x="9359594" y="3674942"/>
            <a:chExt cx="1403885" cy="362411"/>
          </a:xfrm>
        </p:grpSpPr>
        <p:sp>
          <p:nvSpPr>
            <p:cNvPr id="30" name="설명선: 굽은 선 29">
              <a:extLst>
                <a:ext uri="{FF2B5EF4-FFF2-40B4-BE49-F238E27FC236}">
                  <a16:creationId xmlns:a16="http://schemas.microsoft.com/office/drawing/2014/main" id="{0F17E213-3770-40EF-92F8-FFDE6BFAF711}"/>
                </a:ext>
              </a:extLst>
            </p:cNvPr>
            <p:cNvSpPr/>
            <p:nvPr/>
          </p:nvSpPr>
          <p:spPr>
            <a:xfrm>
              <a:off x="9359594" y="3674942"/>
              <a:ext cx="1403885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996703-72F6-438D-BA6B-9FE1C2A41FAE}"/>
                </a:ext>
              </a:extLst>
            </p:cNvPr>
            <p:cNvSpPr txBox="1"/>
            <p:nvPr/>
          </p:nvSpPr>
          <p:spPr>
            <a:xfrm>
              <a:off x="9442616" y="3717647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자율 주행 자동차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E91A9B-69D9-40AC-A77F-61F1D6FAEF45}"/>
              </a:ext>
            </a:extLst>
          </p:cNvPr>
          <p:cNvGrpSpPr/>
          <p:nvPr/>
        </p:nvGrpSpPr>
        <p:grpSpPr>
          <a:xfrm>
            <a:off x="10397518" y="4565624"/>
            <a:ext cx="1403885" cy="362411"/>
            <a:chOff x="9359594" y="3674942"/>
            <a:chExt cx="1403885" cy="362411"/>
          </a:xfrm>
        </p:grpSpPr>
        <p:sp>
          <p:nvSpPr>
            <p:cNvPr id="34" name="설명선: 굽은 선 33">
              <a:extLst>
                <a:ext uri="{FF2B5EF4-FFF2-40B4-BE49-F238E27FC236}">
                  <a16:creationId xmlns:a16="http://schemas.microsoft.com/office/drawing/2014/main" id="{F8DF83BD-E4E6-4BC6-98AD-A15BBA1D8153}"/>
                </a:ext>
              </a:extLst>
            </p:cNvPr>
            <p:cNvSpPr/>
            <p:nvPr/>
          </p:nvSpPr>
          <p:spPr>
            <a:xfrm>
              <a:off x="9359594" y="3674942"/>
              <a:ext cx="1403885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E1B144-2F59-493F-8AF5-1A5D846100D7}"/>
                </a:ext>
              </a:extLst>
            </p:cNvPr>
            <p:cNvSpPr txBox="1"/>
            <p:nvPr/>
          </p:nvSpPr>
          <p:spPr>
            <a:xfrm>
              <a:off x="9386179" y="3717647"/>
              <a:ext cx="13773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비디오 추천 시스템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B793D9-FCAC-4D91-8ABE-497ED0A267C9}"/>
              </a:ext>
            </a:extLst>
          </p:cNvPr>
          <p:cNvGrpSpPr/>
          <p:nvPr/>
        </p:nvGrpSpPr>
        <p:grpSpPr>
          <a:xfrm>
            <a:off x="8889610" y="996963"/>
            <a:ext cx="1403885" cy="362411"/>
            <a:chOff x="9359594" y="3674942"/>
            <a:chExt cx="1403885" cy="362411"/>
          </a:xfrm>
        </p:grpSpPr>
        <p:sp>
          <p:nvSpPr>
            <p:cNvPr id="37" name="설명선: 굽은 선 36">
              <a:extLst>
                <a:ext uri="{FF2B5EF4-FFF2-40B4-BE49-F238E27FC236}">
                  <a16:creationId xmlns:a16="http://schemas.microsoft.com/office/drawing/2014/main" id="{7F739F24-7238-4543-BCFC-1496F0326F58}"/>
                </a:ext>
              </a:extLst>
            </p:cNvPr>
            <p:cNvSpPr/>
            <p:nvPr/>
          </p:nvSpPr>
          <p:spPr>
            <a:xfrm>
              <a:off x="9359594" y="3674942"/>
              <a:ext cx="1403885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A770C5-3DD8-4B81-8145-22AEB4D2A9F5}"/>
                </a:ext>
              </a:extLst>
            </p:cNvPr>
            <p:cNvSpPr txBox="1"/>
            <p:nvPr/>
          </p:nvSpPr>
          <p:spPr>
            <a:xfrm>
              <a:off x="9601313" y="371764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광고 시스템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17641D-4A31-477C-BB95-80C51BD0CDFE}"/>
              </a:ext>
            </a:extLst>
          </p:cNvPr>
          <p:cNvGrpSpPr/>
          <p:nvPr/>
        </p:nvGrpSpPr>
        <p:grpSpPr>
          <a:xfrm>
            <a:off x="797705" y="5098486"/>
            <a:ext cx="1365517" cy="362411"/>
            <a:chOff x="569517" y="5108111"/>
            <a:chExt cx="1593706" cy="362411"/>
          </a:xfrm>
        </p:grpSpPr>
        <p:sp>
          <p:nvSpPr>
            <p:cNvPr id="40" name="설명선: 굽은 선 39">
              <a:extLst>
                <a:ext uri="{FF2B5EF4-FFF2-40B4-BE49-F238E27FC236}">
                  <a16:creationId xmlns:a16="http://schemas.microsoft.com/office/drawing/2014/main" id="{99F97971-5A09-42C8-B872-A087C149F09A}"/>
                </a:ext>
              </a:extLst>
            </p:cNvPr>
            <p:cNvSpPr/>
            <p:nvPr/>
          </p:nvSpPr>
          <p:spPr>
            <a:xfrm flipH="1" flipV="1">
              <a:off x="569517" y="5108111"/>
              <a:ext cx="1593706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E6640F-2557-4425-A923-82CF6CFE7C00}"/>
                </a:ext>
              </a:extLst>
            </p:cNvPr>
            <p:cNvSpPr txBox="1"/>
            <p:nvPr/>
          </p:nvSpPr>
          <p:spPr>
            <a:xfrm>
              <a:off x="822777" y="5159610"/>
              <a:ext cx="920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인식 시스템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478557C-96CF-4314-8F4D-18889E8F377C}"/>
              </a:ext>
            </a:extLst>
          </p:cNvPr>
          <p:cNvGrpSpPr/>
          <p:nvPr/>
        </p:nvGrpSpPr>
        <p:grpSpPr>
          <a:xfrm>
            <a:off x="797706" y="2426365"/>
            <a:ext cx="1593706" cy="362411"/>
            <a:chOff x="569517" y="5108111"/>
            <a:chExt cx="1593706" cy="362411"/>
          </a:xfrm>
        </p:grpSpPr>
        <p:sp>
          <p:nvSpPr>
            <p:cNvPr id="44" name="설명선: 굽은 선 43">
              <a:extLst>
                <a:ext uri="{FF2B5EF4-FFF2-40B4-BE49-F238E27FC236}">
                  <a16:creationId xmlns:a16="http://schemas.microsoft.com/office/drawing/2014/main" id="{718AF2AC-E97A-42E1-A143-57C06645C6AD}"/>
                </a:ext>
              </a:extLst>
            </p:cNvPr>
            <p:cNvSpPr/>
            <p:nvPr/>
          </p:nvSpPr>
          <p:spPr>
            <a:xfrm flipH="1" flipV="1">
              <a:off x="569517" y="5108111"/>
              <a:ext cx="1593706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FDBFCA-2089-4BE2-8FCC-21E1B9C06D87}"/>
                </a:ext>
              </a:extLst>
            </p:cNvPr>
            <p:cNvSpPr txBox="1"/>
            <p:nvPr/>
          </p:nvSpPr>
          <p:spPr>
            <a:xfrm>
              <a:off x="728214" y="5150816"/>
              <a:ext cx="1276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스팸 메시지 인식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24E59EA-2EB7-4D86-90E0-F229A2E2F8C2}"/>
              </a:ext>
            </a:extLst>
          </p:cNvPr>
          <p:cNvGrpSpPr/>
          <p:nvPr/>
        </p:nvGrpSpPr>
        <p:grpSpPr>
          <a:xfrm>
            <a:off x="2146016" y="6173210"/>
            <a:ext cx="1593706" cy="362411"/>
            <a:chOff x="569517" y="5108111"/>
            <a:chExt cx="1593706" cy="362411"/>
          </a:xfrm>
        </p:grpSpPr>
        <p:sp>
          <p:nvSpPr>
            <p:cNvPr id="47" name="설명선: 굽은 선 46">
              <a:extLst>
                <a:ext uri="{FF2B5EF4-FFF2-40B4-BE49-F238E27FC236}">
                  <a16:creationId xmlns:a16="http://schemas.microsoft.com/office/drawing/2014/main" id="{38C12971-2D0A-4785-9D1F-B71E8F38CCDE}"/>
                </a:ext>
              </a:extLst>
            </p:cNvPr>
            <p:cNvSpPr/>
            <p:nvPr/>
          </p:nvSpPr>
          <p:spPr>
            <a:xfrm flipH="1" flipV="1">
              <a:off x="569517" y="5108111"/>
              <a:ext cx="1593706" cy="362411"/>
            </a:xfrm>
            <a:prstGeom prst="borderCallout2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5581C2-4494-42BB-8BD6-309DBD90E92D}"/>
                </a:ext>
              </a:extLst>
            </p:cNvPr>
            <p:cNvSpPr txBox="1"/>
            <p:nvPr/>
          </p:nvSpPr>
          <p:spPr>
            <a:xfrm>
              <a:off x="669244" y="516141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거래 허위 여부 판별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4D95D8F-26B6-4525-B441-F7D7BE3E8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4" y="1631969"/>
            <a:ext cx="975600" cy="9756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86EFC0-6CC4-4734-BC0E-FB774EFBC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59" y="3801841"/>
            <a:ext cx="975600" cy="9756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7371BDD-8102-41ED-B9D1-80506D11D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63" y="4089802"/>
            <a:ext cx="975600" cy="9756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F04405C-2DA3-4217-BAED-B66CEF2E4D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99" y="5247268"/>
            <a:ext cx="975600" cy="9756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F3C18B6-0B9D-446C-97AF-F7715317A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3472425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(Machine Learning)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E46C8-3B17-417B-A4B7-F63B7988527E}"/>
              </a:ext>
            </a:extLst>
          </p:cNvPr>
          <p:cNvSpPr txBox="1"/>
          <p:nvPr/>
        </p:nvSpPr>
        <p:spPr>
          <a:xfrm>
            <a:off x="5239835" y="821584"/>
            <a:ext cx="171232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역사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7117A9-39A4-47E1-8B01-377C272912A5}"/>
              </a:ext>
            </a:extLst>
          </p:cNvPr>
          <p:cNvCxnSpPr>
            <a:cxnSpLocks/>
          </p:cNvCxnSpPr>
          <p:nvPr/>
        </p:nvCxnSpPr>
        <p:spPr>
          <a:xfrm flipH="1">
            <a:off x="556775" y="2198093"/>
            <a:ext cx="11078449" cy="1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EA269928-B85B-4ADF-98FF-B8E33110CE7E}"/>
              </a:ext>
            </a:extLst>
          </p:cNvPr>
          <p:cNvSpPr/>
          <p:nvPr/>
        </p:nvSpPr>
        <p:spPr>
          <a:xfrm>
            <a:off x="2072750" y="2139370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13233-CA99-4218-A180-6707C0B32E31}"/>
              </a:ext>
            </a:extLst>
          </p:cNvPr>
          <p:cNvSpPr txBox="1"/>
          <p:nvPr/>
        </p:nvSpPr>
        <p:spPr>
          <a:xfrm>
            <a:off x="1837161" y="1846982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DB21-B62A-4801-B798-D1D2257F5E27}"/>
              </a:ext>
            </a:extLst>
          </p:cNvPr>
          <p:cNvSpPr txBox="1"/>
          <p:nvPr/>
        </p:nvSpPr>
        <p:spPr>
          <a:xfrm>
            <a:off x="1211702" y="2315539"/>
            <a:ext cx="18395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퍼셉트론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(Perceptron)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차후 딥러닝의 기반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600FF0-7679-4482-800F-AF0FB8055D57}"/>
              </a:ext>
            </a:extLst>
          </p:cNvPr>
          <p:cNvSpPr/>
          <p:nvPr/>
        </p:nvSpPr>
        <p:spPr>
          <a:xfrm>
            <a:off x="4746234" y="2139370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8A7C6-B97D-4167-B2B6-D0B058ACD823}"/>
              </a:ext>
            </a:extLst>
          </p:cNvPr>
          <p:cNvSpPr txBox="1"/>
          <p:nvPr/>
        </p:nvSpPr>
        <p:spPr>
          <a:xfrm>
            <a:off x="4510645" y="1846982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1985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8B0E7-F5B8-4E48-8173-3DDADB48CD5F}"/>
              </a:ext>
            </a:extLst>
          </p:cNvPr>
          <p:cNvSpPr txBox="1"/>
          <p:nvPr/>
        </p:nvSpPr>
        <p:spPr>
          <a:xfrm>
            <a:off x="3985664" y="2315539"/>
            <a:ext cx="16385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09944D7-E4EB-4A4A-969B-013FC2010E4E}"/>
              </a:ext>
            </a:extLst>
          </p:cNvPr>
          <p:cNvSpPr/>
          <p:nvPr/>
        </p:nvSpPr>
        <p:spPr>
          <a:xfrm>
            <a:off x="7391476" y="2139370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853D2-5BC7-4435-822A-9F9339B094AB}"/>
              </a:ext>
            </a:extLst>
          </p:cNvPr>
          <p:cNvSpPr txBox="1"/>
          <p:nvPr/>
        </p:nvSpPr>
        <p:spPr>
          <a:xfrm>
            <a:off x="7155887" y="1846982"/>
            <a:ext cx="6896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1990~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BFD05-0D1D-45A7-AEEB-38EDB7A5F4C2}"/>
              </a:ext>
            </a:extLst>
          </p:cNvPr>
          <p:cNvSpPr txBox="1"/>
          <p:nvPr/>
        </p:nvSpPr>
        <p:spPr>
          <a:xfrm>
            <a:off x="6457785" y="2315539"/>
            <a:ext cx="19848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기계학습이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독립적인 분야로 재편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통계와 확률 이론으로 초점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88306B-E0F1-4CDD-8AE2-5461537291AC}"/>
              </a:ext>
            </a:extLst>
          </p:cNvPr>
          <p:cNvSpPr/>
          <p:nvPr/>
        </p:nvSpPr>
        <p:spPr>
          <a:xfrm>
            <a:off x="10022227" y="2137613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4F940-F2A3-4327-9933-4B1B5A523A95}"/>
              </a:ext>
            </a:extLst>
          </p:cNvPr>
          <p:cNvSpPr txBox="1"/>
          <p:nvPr/>
        </p:nvSpPr>
        <p:spPr>
          <a:xfrm>
            <a:off x="9786638" y="1846982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44EEAE-539D-4928-AF9E-7FC04CA3580E}"/>
              </a:ext>
            </a:extLst>
          </p:cNvPr>
          <p:cNvSpPr txBox="1"/>
          <p:nvPr/>
        </p:nvSpPr>
        <p:spPr>
          <a:xfrm>
            <a:off x="8972858" y="2293559"/>
            <a:ext cx="2216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SVM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인기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(Support Vector Machine)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4DA55-FA1E-41F1-B396-2081450C9B4F}"/>
              </a:ext>
            </a:extLst>
          </p:cNvPr>
          <p:cNvSpPr txBox="1"/>
          <p:nvPr/>
        </p:nvSpPr>
        <p:spPr>
          <a:xfrm>
            <a:off x="9825958" y="4105385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1998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EC5DD-AF88-498D-9AB8-4EF06D5C490B}"/>
              </a:ext>
            </a:extLst>
          </p:cNvPr>
          <p:cNvSpPr txBox="1"/>
          <p:nvPr/>
        </p:nvSpPr>
        <p:spPr>
          <a:xfrm>
            <a:off x="9626385" y="4551962"/>
            <a:ext cx="9877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필기체 인식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96171D-E1F0-4E00-93B7-138D309F8FA5}"/>
              </a:ext>
            </a:extLst>
          </p:cNvPr>
          <p:cNvCxnSpPr/>
          <p:nvPr/>
        </p:nvCxnSpPr>
        <p:spPr>
          <a:xfrm>
            <a:off x="11625699" y="2198093"/>
            <a:ext cx="0" cy="2268029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42D2F4-0BFC-4F7D-888D-CC2E010A95F5}"/>
              </a:ext>
            </a:extLst>
          </p:cNvPr>
          <p:cNvCxnSpPr>
            <a:cxnSpLocks/>
          </p:cNvCxnSpPr>
          <p:nvPr/>
        </p:nvCxnSpPr>
        <p:spPr>
          <a:xfrm flipH="1">
            <a:off x="543875" y="4456496"/>
            <a:ext cx="11078449" cy="1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5C817FB7-0325-4427-B6BF-E036815F8381}"/>
              </a:ext>
            </a:extLst>
          </p:cNvPr>
          <p:cNvSpPr/>
          <p:nvPr/>
        </p:nvSpPr>
        <p:spPr>
          <a:xfrm>
            <a:off x="7421549" y="4397773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42B9C4-AA7E-4415-95CB-0467C0D5EAAB}"/>
              </a:ext>
            </a:extLst>
          </p:cNvPr>
          <p:cNvSpPr txBox="1"/>
          <p:nvPr/>
        </p:nvSpPr>
        <p:spPr>
          <a:xfrm>
            <a:off x="7135466" y="4095760"/>
            <a:ext cx="6896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2010~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D79854-9F5D-454C-88E7-FD65F78B49B8}"/>
              </a:ext>
            </a:extLst>
          </p:cNvPr>
          <p:cNvSpPr txBox="1"/>
          <p:nvPr/>
        </p:nvSpPr>
        <p:spPr>
          <a:xfrm>
            <a:off x="7083369" y="4553719"/>
            <a:ext cx="7938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딥러닝의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인기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124E80B-96BE-4451-AD95-FF3B59E53055}"/>
              </a:ext>
            </a:extLst>
          </p:cNvPr>
          <p:cNvSpPr/>
          <p:nvPr/>
        </p:nvSpPr>
        <p:spPr>
          <a:xfrm>
            <a:off x="4781554" y="4397773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409642-22EC-4F04-B2EF-0398621BD748}"/>
              </a:ext>
            </a:extLst>
          </p:cNvPr>
          <p:cNvSpPr txBox="1"/>
          <p:nvPr/>
        </p:nvSpPr>
        <p:spPr>
          <a:xfrm>
            <a:off x="4545965" y="4095887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AF9899-971E-4376-BCA4-CC52EE0191BC}"/>
              </a:ext>
            </a:extLst>
          </p:cNvPr>
          <p:cNvSpPr txBox="1"/>
          <p:nvPr/>
        </p:nvSpPr>
        <p:spPr>
          <a:xfrm>
            <a:off x="3940836" y="4553719"/>
            <a:ext cx="179889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ImageNet 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에서의 우승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딥러닝의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 주도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4C70DC-A10D-4F8C-9455-97CEF90B9242}"/>
              </a:ext>
            </a:extLst>
          </p:cNvPr>
          <p:cNvSpPr/>
          <p:nvPr/>
        </p:nvSpPr>
        <p:spPr>
          <a:xfrm>
            <a:off x="2115025" y="4407271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E0FDB-0E5B-40B5-81B3-76B946474126}"/>
              </a:ext>
            </a:extLst>
          </p:cNvPr>
          <p:cNvSpPr txBox="1"/>
          <p:nvPr/>
        </p:nvSpPr>
        <p:spPr>
          <a:xfrm>
            <a:off x="1879436" y="4105385"/>
            <a:ext cx="5886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075B08-49C9-4A87-A54A-CA823E0892D3}"/>
              </a:ext>
            </a:extLst>
          </p:cNvPr>
          <p:cNvSpPr txBox="1"/>
          <p:nvPr/>
        </p:nvSpPr>
        <p:spPr>
          <a:xfrm>
            <a:off x="1455098" y="4563217"/>
            <a:ext cx="14373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TensorFlow 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B18EA9-EB3D-4F61-A0FB-F3199967200D}"/>
              </a:ext>
            </a:extLst>
          </p:cNvPr>
          <p:cNvSpPr/>
          <p:nvPr/>
        </p:nvSpPr>
        <p:spPr>
          <a:xfrm>
            <a:off x="10061547" y="4396016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942021F-010C-4717-BC8C-A8CCF47D7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"/>
    </mc:Choice>
    <mc:Fallback xmlns="">
      <p:transition spd="slow" advTm="8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6D52B-30C6-49E1-8A3B-AEEB09DECAEE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858327-6B6D-42D9-BFD9-275FE997942E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종류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4913E3-F090-4CFC-B3C9-EA7E18933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3"/>
    </mc:Choice>
    <mc:Fallback xmlns="">
      <p:transition spd="slow" advTm="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786066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2AD65-061F-4DD3-8241-704970CF9D66}"/>
              </a:ext>
            </a:extLst>
          </p:cNvPr>
          <p:cNvSpPr txBox="1"/>
          <p:nvPr/>
        </p:nvSpPr>
        <p:spPr>
          <a:xfrm>
            <a:off x="5239836" y="487696"/>
            <a:ext cx="171232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기계학습의 종류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69C1-1181-4537-8A59-433FED6E7022}"/>
              </a:ext>
            </a:extLst>
          </p:cNvPr>
          <p:cNvSpPr/>
          <p:nvPr/>
        </p:nvSpPr>
        <p:spPr>
          <a:xfrm>
            <a:off x="1095834" y="1564121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학습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39750-2954-4FD7-91D8-52840508B17D}"/>
              </a:ext>
            </a:extLst>
          </p:cNvPr>
          <p:cNvSpPr/>
          <p:nvPr/>
        </p:nvSpPr>
        <p:spPr>
          <a:xfrm>
            <a:off x="5239836" y="1564121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DC4D08-6BDA-4608-AE8B-EAB4DCA42548}"/>
              </a:ext>
            </a:extLst>
          </p:cNvPr>
          <p:cNvSpPr/>
          <p:nvPr/>
        </p:nvSpPr>
        <p:spPr>
          <a:xfrm>
            <a:off x="9242339" y="1564121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F9C1E-22B7-42B3-9A6F-30C714E97E69}"/>
              </a:ext>
            </a:extLst>
          </p:cNvPr>
          <p:cNvSpPr txBox="1"/>
          <p:nvPr/>
        </p:nvSpPr>
        <p:spPr>
          <a:xfrm>
            <a:off x="693470" y="2464069"/>
            <a:ext cx="25170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교사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의해 주어진 예제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샘플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레이블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제공받음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A2A57-244E-4EC2-AE2D-4B888B7DC335}"/>
              </a:ext>
            </a:extLst>
          </p:cNvPr>
          <p:cNvSpPr txBox="1"/>
          <p:nvPr/>
        </p:nvSpPr>
        <p:spPr>
          <a:xfrm>
            <a:off x="675039" y="3235402"/>
            <a:ext cx="255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목표는 입력을 출력에 매핑하는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일반적인 규칙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학습하는 것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B74F45-2F5E-4926-8604-D3645AA78C34}"/>
              </a:ext>
            </a:extLst>
          </p:cNvPr>
          <p:cNvCxnSpPr/>
          <p:nvPr/>
        </p:nvCxnSpPr>
        <p:spPr>
          <a:xfrm>
            <a:off x="4042611" y="1564121"/>
            <a:ext cx="0" cy="5096560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47B9E0-231F-4F66-9ED9-258595FCDF8E}"/>
              </a:ext>
            </a:extLst>
          </p:cNvPr>
          <p:cNvCxnSpPr/>
          <p:nvPr/>
        </p:nvCxnSpPr>
        <p:spPr>
          <a:xfrm>
            <a:off x="8045115" y="1564121"/>
            <a:ext cx="0" cy="5096560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F7FD3D-847C-488D-8925-511E8A2F906A}"/>
              </a:ext>
            </a:extLst>
          </p:cNvPr>
          <p:cNvSpPr txBox="1"/>
          <p:nvPr/>
        </p:nvSpPr>
        <p:spPr>
          <a:xfrm>
            <a:off x="419367" y="4729228"/>
            <a:ext cx="30652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강아지와 고양이를 구분하는 문제라면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강아지와 고양이에 대한 영상을 제공한 후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교사가 어떤 영상이 강아지인지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영상이 고양이인지를 알려주는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B4ABFF-E1AD-4C5C-A584-DDFB6AB58431}"/>
              </a:ext>
            </a:extLst>
          </p:cNvPr>
          <p:cNvSpPr txBox="1"/>
          <p:nvPr/>
        </p:nvSpPr>
        <p:spPr>
          <a:xfrm>
            <a:off x="4653122" y="2464069"/>
            <a:ext cx="28584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외부에서 정답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레이블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주어지지 않고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알고리즘이 스스로 입력에서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구조를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발견하는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18526-33D5-4F21-AB4F-D28550A5887A}"/>
              </a:ext>
            </a:extLst>
          </p:cNvPr>
          <p:cNvSpPr txBox="1"/>
          <p:nvPr/>
        </p:nvSpPr>
        <p:spPr>
          <a:xfrm>
            <a:off x="4764533" y="3519641"/>
            <a:ext cx="26356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비지도 학습을 사용하면 데이터에서 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숨겨진 패턴 발견 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C1817-B36C-4B28-8540-0EDB5396D4C4}"/>
              </a:ext>
            </a:extLst>
          </p:cNvPr>
          <p:cNvSpPr txBox="1"/>
          <p:nvPr/>
        </p:nvSpPr>
        <p:spPr>
          <a:xfrm>
            <a:off x="8523662" y="2478974"/>
            <a:ext cx="3134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보상 및 처벌의 형태로 학습데이터가 주어져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보상과 처벌을 통하여 학습이 이루어짐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0E513-5161-4833-9004-DA5D48F331CC}"/>
              </a:ext>
            </a:extLst>
          </p:cNvPr>
          <p:cNvSpPr txBox="1"/>
          <p:nvPr/>
        </p:nvSpPr>
        <p:spPr>
          <a:xfrm>
            <a:off x="8122111" y="3235402"/>
            <a:ext cx="39372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주로 차량 운전이나 상대방과의 경기 같은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동적인 환경에서 프로그램의 행동에 대한 피드백만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D8BBA9-7338-4D0C-B688-BE4A238B366D}"/>
              </a:ext>
            </a:extLst>
          </p:cNvPr>
          <p:cNvSpPr txBox="1"/>
          <p:nvPr/>
        </p:nvSpPr>
        <p:spPr>
          <a:xfrm>
            <a:off x="8122112" y="4729228"/>
            <a:ext cx="39372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바둑에서 어떤 수를 두어서 승리하였다면 보상이 주어짐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64858-5EB9-42DA-8B30-878780ED122D}"/>
              </a:ext>
            </a:extLst>
          </p:cNvPr>
          <p:cNvSpPr txBox="1"/>
          <p:nvPr/>
        </p:nvSpPr>
        <p:spPr>
          <a:xfrm>
            <a:off x="1700957" y="44490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E9153-11B3-4683-8D38-FB6D976751FE}"/>
              </a:ext>
            </a:extLst>
          </p:cNvPr>
          <p:cNvSpPr txBox="1"/>
          <p:nvPr/>
        </p:nvSpPr>
        <p:spPr>
          <a:xfrm>
            <a:off x="9839728" y="441561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E6084A0-1E41-404A-8AF6-D797C3068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1"/>
    </mc:Choice>
    <mc:Fallback xmlns="">
      <p:transition spd="slow" advTm="1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9|2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2227</Words>
  <Application>Microsoft Office PowerPoint</Application>
  <PresentationFormat>와이드스크린</PresentationFormat>
  <Paragraphs>449</Paragraphs>
  <Slides>37</Slides>
  <Notes>34</Notes>
  <HiddenSlides>0</HiddenSlides>
  <MMClips>26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나눔스퀘어라운드 Bold</vt:lpstr>
      <vt:lpstr>Arial</vt:lpstr>
      <vt:lpstr>Wingdings</vt:lpstr>
      <vt:lpstr>나눔스퀘어라운드 Regular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JungIn Yoon</dc:creator>
  <cp:lastModifiedBy>JungIn Yoon</cp:lastModifiedBy>
  <cp:revision>960</cp:revision>
  <dcterms:created xsi:type="dcterms:W3CDTF">2020-05-01T13:37:59Z</dcterms:created>
  <dcterms:modified xsi:type="dcterms:W3CDTF">2020-06-14T03:13:49Z</dcterms:modified>
</cp:coreProperties>
</file>